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62" r:id="rId3"/>
    <p:sldId id="263" r:id="rId4"/>
    <p:sldId id="260" r:id="rId5"/>
    <p:sldId id="259" r:id="rId6"/>
    <p:sldId id="257" r:id="rId7"/>
    <p:sldId id="258" r:id="rId8"/>
    <p:sldId id="271" r:id="rId9"/>
    <p:sldId id="270" r:id="rId10"/>
    <p:sldId id="272" r:id="rId11"/>
    <p:sldId id="265"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3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A08CC7-5017-46DB-BD46-78CE8B70A7AE}" type="datetimeFigureOut">
              <a:rPr lang="en-US" smtClean="0"/>
              <a:t>4/21/2024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0A672C-B9DA-43F7-A240-2E606E106798}" type="slidenum">
              <a:rPr lang="en-US" smtClean="0"/>
              <a:t>‹#›</a:t>
            </a:fld>
            <a:endParaRPr lang="en-US"/>
          </a:p>
        </p:txBody>
      </p:sp>
    </p:spTree>
    <p:extLst>
      <p:ext uri="{BB962C8B-B14F-4D97-AF65-F5344CB8AC3E}">
        <p14:creationId xmlns:p14="http://schemas.microsoft.com/office/powerpoint/2010/main" val="2543678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800" b="1">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600" b="1" i="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For Investigational Use Only  Not cleared for sale in the USA</a:t>
            </a:r>
          </a:p>
        </p:txBody>
      </p:sp>
      <p:sp>
        <p:nvSpPr>
          <p:cNvPr id="6" name="Slide Number Placeholder 5"/>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506408584"/>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For Investigational Use Only  Not cleared for sale in the USA</a:t>
            </a:r>
          </a:p>
        </p:txBody>
      </p:sp>
      <p:sp>
        <p:nvSpPr>
          <p:cNvPr id="6" name="Slide Number Placeholder 5"/>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314020297"/>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For Investigational Use Only  Not cleared for sale in the USA</a:t>
            </a:r>
          </a:p>
        </p:txBody>
      </p:sp>
      <p:sp>
        <p:nvSpPr>
          <p:cNvPr id="6" name="Slide Number Placeholder 5"/>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69024720"/>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328388"/>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57200" y="1619672"/>
            <a:ext cx="8229600" cy="4473624"/>
          </a:xfrm>
        </p:spPr>
        <p:txBody>
          <a:bodyPr>
            <a:normAutofit/>
          </a:bodyPr>
          <a:lstStyle>
            <a:lvl1pPr>
              <a:lnSpc>
                <a:spcPct val="120000"/>
              </a:lnSpc>
              <a:defRPr sz="3600"/>
            </a:lvl1pPr>
            <a:lvl2pPr>
              <a:lnSpc>
                <a:spcPct val="120000"/>
              </a:lnSpc>
              <a:defRPr sz="3200"/>
            </a:lvl2pPr>
            <a:lvl3pPr>
              <a:lnSpc>
                <a:spcPct val="120000"/>
              </a:lnSpc>
              <a:defRPr sz="2800"/>
            </a:lvl3pPr>
            <a:lvl4pPr>
              <a:lnSpc>
                <a:spcPct val="120000"/>
              </a:lnSpc>
              <a:defRPr sz="2400"/>
            </a:lvl4pPr>
            <a:lvl5pPr>
              <a:lnSpc>
                <a:spcPct val="120000"/>
              </a:lnSpc>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For Investigational Use Only  Not cleared for sale in the USA</a:t>
            </a:r>
          </a:p>
        </p:txBody>
      </p:sp>
      <p:sp>
        <p:nvSpPr>
          <p:cNvPr id="6" name="Slide Number Placeholder 5"/>
          <p:cNvSpPr>
            <a:spLocks noGrp="1"/>
          </p:cNvSpPr>
          <p:nvPr>
            <p:ph type="sldNum" sz="quarter" idx="12"/>
          </p:nvPr>
        </p:nvSpPr>
        <p:spPr>
          <a:xfrm>
            <a:off x="467544" y="6381328"/>
            <a:ext cx="2133600" cy="365125"/>
          </a:xfrm>
        </p:spPr>
        <p:txBody>
          <a:bodyPr/>
          <a:lstStyle/>
          <a:p>
            <a:fld id="{285E6F7F-A19B-408F-91E3-0DEC9F8DF44C}" type="slidenum">
              <a:rPr lang="en-US" smtClean="0"/>
              <a:t>‹#›</a:t>
            </a:fld>
            <a:endParaRPr lang="en-US" dirty="0"/>
          </a:p>
        </p:txBody>
      </p:sp>
    </p:spTree>
    <p:extLst>
      <p:ext uri="{BB962C8B-B14F-4D97-AF65-F5344CB8AC3E}">
        <p14:creationId xmlns:p14="http://schemas.microsoft.com/office/powerpoint/2010/main" val="2624839054"/>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For Investigational Use Only  Not cleared for sale in the USA</a:t>
            </a:r>
          </a:p>
        </p:txBody>
      </p:sp>
      <p:sp>
        <p:nvSpPr>
          <p:cNvPr id="6" name="Slide Number Placeholder 5"/>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3489514154"/>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For Investigational Use Only  Not cleared for sale in the USA</a:t>
            </a:r>
          </a:p>
        </p:txBody>
      </p:sp>
      <p:sp>
        <p:nvSpPr>
          <p:cNvPr id="7" name="Slide Number Placeholder 6"/>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3008202379"/>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a:t>For Investigational Use Only  Not cleared for sale in the USA</a:t>
            </a:r>
          </a:p>
        </p:txBody>
      </p:sp>
      <p:sp>
        <p:nvSpPr>
          <p:cNvPr id="9" name="Slide Number Placeholder 8"/>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1953786833"/>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467544" y="6309320"/>
            <a:ext cx="2895600" cy="365125"/>
          </a:xfrm>
        </p:spPr>
        <p:txBody>
          <a:bodyPr/>
          <a:lstStyle>
            <a:lvl1pPr>
              <a:defRPr>
                <a:solidFill>
                  <a:schemeClr val="tx1"/>
                </a:solidFill>
              </a:defRPr>
            </a:lvl1pPr>
          </a:lstStyle>
          <a:p>
            <a:r>
              <a:rPr lang="en-US"/>
              <a:t>For Investigational Use Only </a:t>
            </a:r>
            <a:br>
              <a:rPr lang="en-US"/>
            </a:br>
            <a:r>
              <a:rPr lang="en-US"/>
              <a:t>Not cleared for sale in the USA</a:t>
            </a:r>
            <a:endParaRPr lang="en-US" dirty="0"/>
          </a:p>
        </p:txBody>
      </p:sp>
    </p:spTree>
    <p:extLst>
      <p:ext uri="{BB962C8B-B14F-4D97-AF65-F5344CB8AC3E}">
        <p14:creationId xmlns:p14="http://schemas.microsoft.com/office/powerpoint/2010/main" val="3120637997"/>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a:t>For Investigational Use Only  Not cleared for sale in the USA</a:t>
            </a:r>
          </a:p>
        </p:txBody>
      </p:sp>
      <p:sp>
        <p:nvSpPr>
          <p:cNvPr id="4" name="Slide Number Placeholder 3"/>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767901462"/>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For Investigational Use Only  Not cleared for sale in the USA</a:t>
            </a:r>
          </a:p>
        </p:txBody>
      </p:sp>
      <p:sp>
        <p:nvSpPr>
          <p:cNvPr id="7" name="Slide Number Placeholder 6"/>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2478200785"/>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For Investigational Use Only  Not cleared for sale in the USA</a:t>
            </a:r>
          </a:p>
        </p:txBody>
      </p:sp>
      <p:sp>
        <p:nvSpPr>
          <p:cNvPr id="7" name="Slide Number Placeholder 6"/>
          <p:cNvSpPr>
            <a:spLocks noGrp="1"/>
          </p:cNvSpPr>
          <p:nvPr>
            <p:ph type="sldNum" sz="quarter" idx="12"/>
          </p:nvPr>
        </p:nvSpPr>
        <p:spPr/>
        <p:txBody>
          <a:bodyPr/>
          <a:lstStyle/>
          <a:p>
            <a:fld id="{285E6F7F-A19B-408F-91E3-0DEC9F8DF44C}" type="slidenum">
              <a:rPr lang="en-US" smtClean="0"/>
              <a:t>‹#›</a:t>
            </a:fld>
            <a:endParaRPr lang="en-US"/>
          </a:p>
        </p:txBody>
      </p:sp>
    </p:spTree>
    <p:extLst>
      <p:ext uri="{BB962C8B-B14F-4D97-AF65-F5344CB8AC3E}">
        <p14:creationId xmlns:p14="http://schemas.microsoft.com/office/powerpoint/2010/main" val="2122377207"/>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alphaModFix amt="3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33872"/>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276872"/>
            <a:ext cx="8229600" cy="38492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116560" y="638132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For Investigational Use Only  Not cleared for sale in the USA</a:t>
            </a:r>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E6F7F-A19B-408F-91E3-0DEC9F8DF44C}" type="slidenum">
              <a:rPr lang="en-US" smtClean="0"/>
              <a:t>‹#›</a:t>
            </a:fld>
            <a:endParaRPr lang="en-US"/>
          </a:p>
        </p:txBody>
      </p:sp>
      <p:pic>
        <p:nvPicPr>
          <p:cNvPr id="7" name="Picture 6"/>
          <p:cNvPicPr>
            <a:picLocks noChangeAspect="1"/>
          </p:cNvPicPr>
          <p:nvPr/>
        </p:nvPicPr>
        <p:blipFill>
          <a:blip r:embed="rId1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6074063" y="6113774"/>
            <a:ext cx="3069937" cy="744226"/>
          </a:xfrm>
          <a:prstGeom prst="rect">
            <a:avLst/>
          </a:prstGeom>
        </p:spPr>
      </p:pic>
    </p:spTree>
    <p:extLst>
      <p:ext uri="{BB962C8B-B14F-4D97-AF65-F5344CB8AC3E}">
        <p14:creationId xmlns:p14="http://schemas.microsoft.com/office/powerpoint/2010/main" val="613733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FFC000"/>
        </a:buClr>
        <a:buSzPct val="120000"/>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002060"/>
        </a:buClr>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836712"/>
            <a:ext cx="7772400" cy="1470025"/>
          </a:xfrm>
        </p:spPr>
        <p:txBody>
          <a:bodyPr>
            <a:normAutofit fontScale="90000"/>
          </a:bodyPr>
          <a:lstStyle/>
          <a:p>
            <a:r>
              <a:rPr lang="en-US" dirty="0"/>
              <a:t>BRH System for Treatment of Chronic Ulcers</a:t>
            </a:r>
          </a:p>
        </p:txBody>
      </p:sp>
      <p:sp>
        <p:nvSpPr>
          <p:cNvPr id="3" name="Subtitle 2"/>
          <p:cNvSpPr>
            <a:spLocks noGrp="1"/>
          </p:cNvSpPr>
          <p:nvPr>
            <p:ph type="subTitle" idx="1"/>
          </p:nvPr>
        </p:nvSpPr>
        <p:spPr>
          <a:xfrm>
            <a:off x="611560" y="2655138"/>
            <a:ext cx="3744416" cy="3510166"/>
          </a:xfrm>
        </p:spPr>
        <p:txBody>
          <a:bodyPr>
            <a:normAutofit/>
          </a:bodyPr>
          <a:lstStyle/>
          <a:p>
            <a:r>
              <a:rPr lang="en-US" dirty="0"/>
              <a:t>Improving the health and </a:t>
            </a:r>
            <a:br>
              <a:rPr lang="en-US" dirty="0"/>
            </a:br>
            <a:r>
              <a:rPr lang="en-US" dirty="0"/>
              <a:t>well-being of sufferers of chronic wounds</a:t>
            </a:r>
            <a:br>
              <a:rPr lang="en-US" dirty="0"/>
            </a:br>
            <a:endParaRPr lang="en-US" dirty="0"/>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26190" y="2564904"/>
            <a:ext cx="4220351" cy="2808312"/>
          </a:xfrm>
          <a:prstGeom prst="rect">
            <a:avLst/>
          </a:prstGeom>
        </p:spPr>
      </p:pic>
    </p:spTree>
    <p:extLst>
      <p:ext uri="{BB962C8B-B14F-4D97-AF65-F5344CB8AC3E}">
        <p14:creationId xmlns:p14="http://schemas.microsoft.com/office/powerpoint/2010/main" val="2407792176"/>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3568" y="2780928"/>
            <a:ext cx="7772400" cy="1362075"/>
          </a:xfrm>
        </p:spPr>
        <p:txBody>
          <a:bodyPr>
            <a:normAutofit/>
          </a:bodyPr>
          <a:lstStyle/>
          <a:p>
            <a:pPr algn="ctr"/>
            <a:r>
              <a:rPr lang="en-US" sz="4400" dirty="0"/>
              <a:t>BEFORE &amp; After Photos</a:t>
            </a:r>
          </a:p>
        </p:txBody>
      </p:sp>
      <p:sp>
        <p:nvSpPr>
          <p:cNvPr id="2" name="Footer Placeholder 1"/>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2344306162"/>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60648"/>
            <a:ext cx="5486400" cy="566738"/>
          </a:xfrm>
        </p:spPr>
        <p:txBody>
          <a:bodyPr>
            <a:noAutofit/>
          </a:bodyPr>
          <a:lstStyle/>
          <a:p>
            <a:pPr algn="ctr"/>
            <a:r>
              <a:rPr lang="en-US" sz="4000" dirty="0"/>
              <a:t>Before and After</a:t>
            </a:r>
          </a:p>
        </p:txBody>
      </p:sp>
      <p:pic>
        <p:nvPicPr>
          <p:cNvPr id="6" name="Picture Placeholder 5"/>
          <p:cNvPicPr>
            <a:picLocks noGrp="1" noChangeAspect="1"/>
          </p:cNvPicPr>
          <p:nvPr>
            <p:ph type="pic" idx="1"/>
          </p:nvPr>
        </p:nvPicPr>
        <p:blipFill rotWithShape="1">
          <a:blip r:embed="rId2" cstate="screen">
            <a:extLst>
              <a:ext uri="{28A0092B-C50C-407E-A947-70E740481C1C}">
                <a14:useLocalDpi xmlns:a14="http://schemas.microsoft.com/office/drawing/2010/main"/>
              </a:ext>
            </a:extLst>
          </a:blip>
          <a:srcRect/>
          <a:stretch/>
        </p:blipFill>
        <p:spPr>
          <a:xfrm>
            <a:off x="267205" y="1269110"/>
            <a:ext cx="4232787" cy="3150000"/>
          </a:xfrm>
        </p:spPr>
      </p:pic>
      <p:sp>
        <p:nvSpPr>
          <p:cNvPr id="5" name="Text Placeholder 4"/>
          <p:cNvSpPr>
            <a:spLocks noGrp="1"/>
          </p:cNvSpPr>
          <p:nvPr>
            <p:ph type="body" sz="half" idx="2"/>
          </p:nvPr>
        </p:nvSpPr>
        <p:spPr>
          <a:xfrm>
            <a:off x="2339752" y="4835931"/>
            <a:ext cx="4176464" cy="465277"/>
          </a:xfrm>
        </p:spPr>
        <p:txBody>
          <a:bodyPr>
            <a:noAutofit/>
          </a:bodyPr>
          <a:lstStyle/>
          <a:p>
            <a:r>
              <a:rPr lang="en-US" sz="2400" b="1" dirty="0"/>
              <a:t> 32 treatments over 12 months </a:t>
            </a:r>
          </a:p>
        </p:txBody>
      </p:sp>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716016" y="1268760"/>
            <a:ext cx="4200467" cy="3150350"/>
          </a:xfrm>
          <a:prstGeom prst="rect">
            <a:avLst/>
          </a:prstGeom>
        </p:spPr>
      </p:pic>
      <p:sp>
        <p:nvSpPr>
          <p:cNvPr id="9" name="Text Placeholder 4"/>
          <p:cNvSpPr txBox="1">
            <a:spLocks/>
          </p:cNvSpPr>
          <p:nvPr/>
        </p:nvSpPr>
        <p:spPr>
          <a:xfrm>
            <a:off x="323528" y="4805535"/>
            <a:ext cx="1656184" cy="46527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FFC000"/>
              </a:buClr>
              <a:buSzPct val="120000"/>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Clr>
                <a:srgbClr val="002060"/>
              </a:buClr>
              <a:buFont typeface="Wingdings" panose="05000000000000000000" pitchFamily="2" charset="2"/>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US" sz="2000" dirty="0"/>
              <a:t>Patient #1</a:t>
            </a:r>
          </a:p>
        </p:txBody>
      </p:sp>
      <p:sp>
        <p:nvSpPr>
          <p:cNvPr id="3" name="Footer Placeholder 2"/>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1837443801"/>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60648"/>
            <a:ext cx="5486400" cy="566738"/>
          </a:xfrm>
        </p:spPr>
        <p:txBody>
          <a:bodyPr>
            <a:noAutofit/>
          </a:bodyPr>
          <a:lstStyle/>
          <a:p>
            <a:pPr algn="ctr"/>
            <a:r>
              <a:rPr lang="en-US" sz="4000" dirty="0"/>
              <a:t>Before and After</a:t>
            </a:r>
          </a:p>
        </p:txBody>
      </p:sp>
      <p:sp>
        <p:nvSpPr>
          <p:cNvPr id="5" name="Text Placeholder 4"/>
          <p:cNvSpPr>
            <a:spLocks noGrp="1"/>
          </p:cNvSpPr>
          <p:nvPr>
            <p:ph type="body" sz="half" idx="2"/>
          </p:nvPr>
        </p:nvSpPr>
        <p:spPr>
          <a:xfrm>
            <a:off x="1763688" y="4835931"/>
            <a:ext cx="5328592" cy="465277"/>
          </a:xfrm>
        </p:spPr>
        <p:txBody>
          <a:bodyPr>
            <a:noAutofit/>
          </a:bodyPr>
          <a:lstStyle/>
          <a:p>
            <a:pPr algn="ctr"/>
            <a:r>
              <a:rPr lang="en-US" sz="2400" b="1" dirty="0"/>
              <a:t>19 treatments over two months</a:t>
            </a:r>
          </a:p>
        </p:txBody>
      </p:sp>
      <p:pic>
        <p:nvPicPr>
          <p:cNvPr id="1026" name="Picture 2" descr="C:\Users\laptop\Documents\SandraZivMarketing\BRH Medical\Booth\Patient 2\22-39-56.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51520" y="1269110"/>
            <a:ext cx="4199615" cy="315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laptop\Documents\SandraZivMarketing\BRH Medical\Booth\Patient 2\17-33-36.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16016" y="1269110"/>
            <a:ext cx="4200155" cy="3150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4"/>
          <p:cNvSpPr txBox="1">
            <a:spLocks/>
          </p:cNvSpPr>
          <p:nvPr/>
        </p:nvSpPr>
        <p:spPr>
          <a:xfrm>
            <a:off x="448243" y="4869160"/>
            <a:ext cx="1315385" cy="46527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FFC000"/>
              </a:buClr>
              <a:buSzPct val="120000"/>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Clr>
                <a:srgbClr val="002060"/>
              </a:buClr>
              <a:buFont typeface="Wingdings" panose="05000000000000000000" pitchFamily="2" charset="2"/>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US" sz="2000" dirty="0"/>
              <a:t>Patient #2</a:t>
            </a:r>
          </a:p>
        </p:txBody>
      </p:sp>
      <p:sp>
        <p:nvSpPr>
          <p:cNvPr id="3" name="Footer Placeholder 2"/>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410531327"/>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60648"/>
            <a:ext cx="5486400" cy="566738"/>
          </a:xfrm>
        </p:spPr>
        <p:txBody>
          <a:bodyPr>
            <a:noAutofit/>
          </a:bodyPr>
          <a:lstStyle/>
          <a:p>
            <a:pPr algn="ctr"/>
            <a:r>
              <a:rPr lang="en-US" sz="4000" dirty="0"/>
              <a:t>Before and After</a:t>
            </a:r>
          </a:p>
        </p:txBody>
      </p:sp>
      <p:sp>
        <p:nvSpPr>
          <p:cNvPr id="5" name="Text Placeholder 4"/>
          <p:cNvSpPr>
            <a:spLocks noGrp="1"/>
          </p:cNvSpPr>
          <p:nvPr>
            <p:ph type="body" sz="half" idx="2"/>
          </p:nvPr>
        </p:nvSpPr>
        <p:spPr>
          <a:xfrm>
            <a:off x="2657400" y="4797152"/>
            <a:ext cx="4002832" cy="465277"/>
          </a:xfrm>
        </p:spPr>
        <p:txBody>
          <a:bodyPr>
            <a:normAutofit/>
          </a:bodyPr>
          <a:lstStyle/>
          <a:p>
            <a:r>
              <a:rPr lang="en-US" sz="2400" b="1" dirty="0"/>
              <a:t>5 treatments over 2months </a:t>
            </a:r>
          </a:p>
        </p:txBody>
      </p:sp>
      <p:sp>
        <p:nvSpPr>
          <p:cNvPr id="9" name="Text Placeholder 4"/>
          <p:cNvSpPr txBox="1">
            <a:spLocks/>
          </p:cNvSpPr>
          <p:nvPr/>
        </p:nvSpPr>
        <p:spPr>
          <a:xfrm>
            <a:off x="467544" y="4797152"/>
            <a:ext cx="1584176" cy="46527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FFC000"/>
              </a:buClr>
              <a:buSzPct val="120000"/>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Clr>
                <a:srgbClr val="002060"/>
              </a:buClr>
              <a:buFont typeface="Wingdings" panose="05000000000000000000" pitchFamily="2" charset="2"/>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US" sz="2000" dirty="0"/>
              <a:t>Patient #3</a:t>
            </a:r>
          </a:p>
        </p:txBody>
      </p:sp>
      <p:pic>
        <p:nvPicPr>
          <p:cNvPr id="2050" name="Picture 2" descr="C:\Users\laptop\Documents\SandraZivMarketing\BRH Medical\Booth\Patient 3\13-32-55.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51520" y="1300759"/>
            <a:ext cx="4200190" cy="3150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laptop\Documents\SandraZivMarketing\BRH Medical\Booth\Patient 3\00-36-55.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860032" y="1296833"/>
            <a:ext cx="4200190" cy="3150000"/>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4218318878"/>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60648"/>
            <a:ext cx="5486400" cy="566738"/>
          </a:xfrm>
        </p:spPr>
        <p:txBody>
          <a:bodyPr>
            <a:noAutofit/>
          </a:bodyPr>
          <a:lstStyle/>
          <a:p>
            <a:pPr algn="ctr"/>
            <a:r>
              <a:rPr lang="en-US" sz="4000" dirty="0"/>
              <a:t>Before and After</a:t>
            </a:r>
          </a:p>
        </p:txBody>
      </p:sp>
      <p:sp>
        <p:nvSpPr>
          <p:cNvPr id="5" name="Text Placeholder 4"/>
          <p:cNvSpPr>
            <a:spLocks noGrp="1"/>
          </p:cNvSpPr>
          <p:nvPr>
            <p:ph type="body" sz="half" idx="2"/>
          </p:nvPr>
        </p:nvSpPr>
        <p:spPr>
          <a:xfrm>
            <a:off x="2585392" y="4805535"/>
            <a:ext cx="4002832" cy="465277"/>
          </a:xfrm>
        </p:spPr>
        <p:txBody>
          <a:bodyPr>
            <a:normAutofit/>
          </a:bodyPr>
          <a:lstStyle/>
          <a:p>
            <a:r>
              <a:rPr lang="en-US" sz="2400" b="1" dirty="0"/>
              <a:t> 14 treatments over 3months </a:t>
            </a:r>
          </a:p>
        </p:txBody>
      </p:sp>
      <p:sp>
        <p:nvSpPr>
          <p:cNvPr id="9" name="Text Placeholder 4"/>
          <p:cNvSpPr txBox="1">
            <a:spLocks/>
          </p:cNvSpPr>
          <p:nvPr/>
        </p:nvSpPr>
        <p:spPr>
          <a:xfrm>
            <a:off x="395536" y="4805535"/>
            <a:ext cx="1512168" cy="46527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FFC000"/>
              </a:buClr>
              <a:buSzPct val="120000"/>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Clr>
                <a:srgbClr val="002060"/>
              </a:buClr>
              <a:buFont typeface="Wingdings" panose="05000000000000000000" pitchFamily="2" charset="2"/>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US" sz="2000" dirty="0"/>
              <a:t>Patient #4</a:t>
            </a:r>
          </a:p>
        </p:txBody>
      </p:sp>
      <p:pic>
        <p:nvPicPr>
          <p:cNvPr id="3074" name="Picture 2" descr="C:\Users\laptop\Documents\SandraZivMarketing\BRH Medical\Booth\patient 4\19-16-4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51520" y="1296833"/>
            <a:ext cx="4200190" cy="31500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laptop\Documents\SandraZivMarketing\BRH Medical\Booth\patient 4\17-39-39.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658363" y="1296833"/>
            <a:ext cx="4200190" cy="3150000"/>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2234506411"/>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BRH Medical</a:t>
            </a:r>
            <a:endParaRPr lang="en-US" dirty="0"/>
          </a:p>
        </p:txBody>
      </p:sp>
      <p:sp>
        <p:nvSpPr>
          <p:cNvPr id="3" name="Content Placeholder 2"/>
          <p:cNvSpPr>
            <a:spLocks noGrp="1"/>
          </p:cNvSpPr>
          <p:nvPr>
            <p:ph idx="1"/>
          </p:nvPr>
        </p:nvSpPr>
        <p:spPr>
          <a:xfrm>
            <a:off x="457200" y="1619672"/>
            <a:ext cx="8229600" cy="4689648"/>
          </a:xfrm>
        </p:spPr>
        <p:txBody>
          <a:bodyPr>
            <a:normAutofit fontScale="77500" lnSpcReduction="20000"/>
          </a:bodyPr>
          <a:lstStyle/>
          <a:p>
            <a:r>
              <a:rPr lang="en-US" dirty="0"/>
              <a:t>Founded in 2010 by Mr. </a:t>
            </a:r>
            <a:r>
              <a:rPr lang="en-US" dirty="0" err="1"/>
              <a:t>Ilan</a:t>
            </a:r>
            <a:r>
              <a:rPr lang="en-US" dirty="0"/>
              <a:t> </a:t>
            </a:r>
            <a:r>
              <a:rPr lang="en-US" dirty="0" err="1"/>
              <a:t>Feferberg</a:t>
            </a:r>
            <a:r>
              <a:rPr lang="en-US" dirty="0"/>
              <a:t>, the company’s CTO, a graduate of the elite 8200 Israeli Intelligence Corp. </a:t>
            </a:r>
          </a:p>
          <a:p>
            <a:r>
              <a:rPr lang="en-US" dirty="0"/>
              <a:t>Development stage, high technology start-up</a:t>
            </a:r>
          </a:p>
          <a:p>
            <a:r>
              <a:rPr lang="en-US" dirty="0"/>
              <a:t>Designs, develops and manufactures advanced medical devices and solutions for chronic wound care</a:t>
            </a:r>
          </a:p>
          <a:p>
            <a:r>
              <a:rPr lang="en-US" dirty="0"/>
              <a:t>Our products implement a novel, patent-pending technology that combines therapeutic ultrasound and electrostimulation</a:t>
            </a:r>
          </a:p>
        </p:txBody>
      </p:sp>
      <p:sp>
        <p:nvSpPr>
          <p:cNvPr id="4" name="Footer Placeholder 3"/>
          <p:cNvSpPr>
            <a:spLocks noGrp="1"/>
          </p:cNvSpPr>
          <p:nvPr>
            <p:ph type="ftr" sz="quarter" idx="11"/>
          </p:nvPr>
        </p:nvSpPr>
        <p:spPr/>
        <p:txBody>
          <a:bodyPr/>
          <a:lstStyle/>
          <a:p>
            <a:r>
              <a:rPr lang="en-US"/>
              <a:t>For Investigational Use Only  Not cleared for sale in the USA</a:t>
            </a:r>
          </a:p>
        </p:txBody>
      </p:sp>
    </p:spTree>
    <p:extLst>
      <p:ext uri="{BB962C8B-B14F-4D97-AF65-F5344CB8AC3E}">
        <p14:creationId xmlns:p14="http://schemas.microsoft.com/office/powerpoint/2010/main" val="2885182011"/>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Company Vision</a:t>
            </a:r>
          </a:p>
        </p:txBody>
      </p:sp>
      <p:sp>
        <p:nvSpPr>
          <p:cNvPr id="3" name="Content Placeholder 2"/>
          <p:cNvSpPr>
            <a:spLocks noGrp="1"/>
          </p:cNvSpPr>
          <p:nvPr>
            <p:ph idx="1"/>
          </p:nvPr>
        </p:nvSpPr>
        <p:spPr>
          <a:xfrm>
            <a:off x="395536" y="1628800"/>
            <a:ext cx="8229600" cy="4473624"/>
          </a:xfrm>
        </p:spPr>
        <p:txBody>
          <a:bodyPr>
            <a:normAutofit fontScale="92500"/>
          </a:bodyPr>
          <a:lstStyle/>
          <a:p>
            <a:r>
              <a:rPr lang="en-US" dirty="0"/>
              <a:t>Our vision is to impact the healthcare system by providing life-changing, cost-effective high tech alternatives to overcome the challenges of wound management, care and closure. </a:t>
            </a:r>
          </a:p>
          <a:p>
            <a:r>
              <a:rPr lang="en-US" dirty="0"/>
              <a:t>We are guided by strict codes of responsible medicine, while developing high performance products for excellent results.</a:t>
            </a:r>
          </a:p>
          <a:p>
            <a:endParaRPr lang="en-US" dirty="0"/>
          </a:p>
        </p:txBody>
      </p:sp>
      <p:sp>
        <p:nvSpPr>
          <p:cNvPr id="5" name="Footer Placeholder 4"/>
          <p:cNvSpPr>
            <a:spLocks noGrp="1"/>
          </p:cNvSpPr>
          <p:nvPr>
            <p:ph type="ftr" sz="quarter" idx="11"/>
          </p:nvPr>
        </p:nvSpPr>
        <p:spPr/>
        <p:txBody>
          <a:bodyPr/>
          <a:lstStyle/>
          <a:p>
            <a:r>
              <a:rPr lang="en-US"/>
              <a:t>For Investigational Use Only  Not cleared for sale in the USA</a:t>
            </a:r>
            <a:endParaRPr lang="en-US" dirty="0"/>
          </a:p>
        </p:txBody>
      </p:sp>
    </p:spTree>
    <p:extLst>
      <p:ext uri="{BB962C8B-B14F-4D97-AF65-F5344CB8AC3E}">
        <p14:creationId xmlns:p14="http://schemas.microsoft.com/office/powerpoint/2010/main" val="1667913555"/>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US" dirty="0"/>
              <a:t>BRH-A2 Therapy System</a:t>
            </a:r>
          </a:p>
        </p:txBody>
      </p:sp>
      <p:sp>
        <p:nvSpPr>
          <p:cNvPr id="9" name="Content Placeholder 8"/>
          <p:cNvSpPr>
            <a:spLocks noGrp="1"/>
          </p:cNvSpPr>
          <p:nvPr>
            <p:ph sz="half" idx="2"/>
          </p:nvPr>
        </p:nvSpPr>
        <p:spPr>
          <a:xfrm>
            <a:off x="4497829" y="1412776"/>
            <a:ext cx="4610675" cy="5040560"/>
          </a:xfrm>
        </p:spPr>
        <p:txBody>
          <a:bodyPr>
            <a:normAutofit lnSpcReduction="10000"/>
          </a:bodyPr>
          <a:lstStyle/>
          <a:p>
            <a:r>
              <a:rPr lang="en-US" dirty="0"/>
              <a:t>Non-invasive, portable device intended to heal chronic ulcers, reduce lesion size and wound pain, and accelerate tissue regrowth </a:t>
            </a:r>
          </a:p>
          <a:p>
            <a:r>
              <a:rPr lang="en-US" dirty="0"/>
              <a:t>Consists of an ultrasound unit and an electrostimulation unit combined in one product</a:t>
            </a:r>
          </a:p>
          <a:p>
            <a:r>
              <a:rPr lang="en-US" dirty="0"/>
              <a:t>Equipped with touch screen and transducer </a:t>
            </a:r>
          </a:p>
          <a:p>
            <a:endParaRPr lang="en-US" dirty="0"/>
          </a:p>
          <a:p>
            <a:endParaRPr lang="en-US" dirty="0"/>
          </a:p>
        </p:txBody>
      </p:sp>
      <p:sp>
        <p:nvSpPr>
          <p:cNvPr id="5" name="Footer Placeholder 4"/>
          <p:cNvSpPr>
            <a:spLocks noGrp="1"/>
          </p:cNvSpPr>
          <p:nvPr>
            <p:ph type="ftr" sz="quarter" idx="11"/>
          </p:nvPr>
        </p:nvSpPr>
        <p:spPr/>
        <p:txBody>
          <a:bodyPr/>
          <a:lstStyle/>
          <a:p>
            <a:r>
              <a:rPr lang="en-US" dirty="0"/>
              <a:t>For Investigational Use Only  Not cleared for sale in the USA</a:t>
            </a:r>
          </a:p>
        </p:txBody>
      </p:sp>
      <p:pic>
        <p:nvPicPr>
          <p:cNvPr id="8" name="Picture 7"/>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5496" y="1556792"/>
            <a:ext cx="4462333" cy="3168352"/>
          </a:xfrm>
          <a:prstGeom prst="rect">
            <a:avLst/>
          </a:prstGeom>
        </p:spPr>
      </p:pic>
    </p:spTree>
    <p:extLst>
      <p:ext uri="{BB962C8B-B14F-4D97-AF65-F5344CB8AC3E}">
        <p14:creationId xmlns:p14="http://schemas.microsoft.com/office/powerpoint/2010/main" val="945640821"/>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BRH Innovative Wound Healing </a:t>
            </a:r>
          </a:p>
        </p:txBody>
      </p:sp>
      <p:sp>
        <p:nvSpPr>
          <p:cNvPr id="3" name="Content Placeholder 2"/>
          <p:cNvSpPr>
            <a:spLocks noGrp="1"/>
          </p:cNvSpPr>
          <p:nvPr>
            <p:ph idx="1"/>
          </p:nvPr>
        </p:nvSpPr>
        <p:spPr>
          <a:xfrm>
            <a:off x="251520" y="1835696"/>
            <a:ext cx="8640960" cy="4473624"/>
          </a:xfrm>
        </p:spPr>
        <p:txBody>
          <a:bodyPr>
            <a:normAutofit fontScale="77500" lnSpcReduction="20000"/>
          </a:bodyPr>
          <a:lstStyle/>
          <a:p>
            <a:r>
              <a:rPr lang="en-US" dirty="0"/>
              <a:t>The BRH-A2 combines the benefits of two proven therapies: </a:t>
            </a:r>
          </a:p>
          <a:p>
            <a:pPr marL="0" indent="0" algn="ctr">
              <a:buNone/>
            </a:pPr>
            <a:r>
              <a:rPr lang="en-US" b="1" dirty="0"/>
              <a:t>Therapeutic ultrasound  &amp; electrostimulation</a:t>
            </a:r>
          </a:p>
          <a:p>
            <a:r>
              <a:rPr lang="en-US" dirty="0"/>
              <a:t>Modulation  both individually and in combination during the treatment period creates a “micro-circulation” effect </a:t>
            </a:r>
          </a:p>
          <a:p>
            <a:r>
              <a:rPr lang="en-US" dirty="0"/>
              <a:t>Micro-circulation is a massage-like process within the tissues and blood vessels of the wound, increasing the blood flow to significantly increase the healing rate. </a:t>
            </a:r>
          </a:p>
          <a:p>
            <a:endParaRPr lang="en-US" dirty="0"/>
          </a:p>
        </p:txBody>
      </p:sp>
      <p:sp>
        <p:nvSpPr>
          <p:cNvPr id="5" name="Footer Placeholder 4"/>
          <p:cNvSpPr>
            <a:spLocks noGrp="1"/>
          </p:cNvSpPr>
          <p:nvPr>
            <p:ph type="ftr" sz="quarter" idx="11"/>
          </p:nvPr>
        </p:nvSpPr>
        <p:spPr/>
        <p:txBody>
          <a:bodyPr/>
          <a:lstStyle/>
          <a:p>
            <a:r>
              <a:rPr lang="en-US"/>
              <a:t>For Investigational Use Only  Not cleared for sale in the USA</a:t>
            </a:r>
            <a:endParaRPr lang="en-US" dirty="0"/>
          </a:p>
        </p:txBody>
      </p:sp>
    </p:spTree>
    <p:extLst>
      <p:ext uri="{BB962C8B-B14F-4D97-AF65-F5344CB8AC3E}">
        <p14:creationId xmlns:p14="http://schemas.microsoft.com/office/powerpoint/2010/main" val="3956566164"/>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Behind the Technology</a:t>
            </a:r>
          </a:p>
        </p:txBody>
      </p:sp>
      <p:sp>
        <p:nvSpPr>
          <p:cNvPr id="3" name="Content Placeholder 2"/>
          <p:cNvSpPr>
            <a:spLocks noGrp="1"/>
          </p:cNvSpPr>
          <p:nvPr>
            <p:ph idx="1"/>
          </p:nvPr>
        </p:nvSpPr>
        <p:spPr>
          <a:xfrm>
            <a:off x="385192" y="1484784"/>
            <a:ext cx="8435280" cy="4545632"/>
          </a:xfrm>
        </p:spPr>
        <p:txBody>
          <a:bodyPr>
            <a:normAutofit fontScale="85000" lnSpcReduction="20000"/>
          </a:bodyPr>
          <a:lstStyle/>
          <a:p>
            <a:r>
              <a:rPr lang="en-US" dirty="0"/>
              <a:t>The ultrasound unit transmits different ultrasound waves at specific frequencies and intensities to the wounded region of the body. </a:t>
            </a:r>
          </a:p>
          <a:p>
            <a:r>
              <a:rPr lang="en-US" dirty="0"/>
              <a:t>The ultrasound system works simultaneously with the electrostimulation fields to affect the tissues and muscles in the region of, and below the wound. </a:t>
            </a:r>
          </a:p>
          <a:p>
            <a:r>
              <a:rPr lang="en-US" dirty="0"/>
              <a:t>This combination varies in frequency and intensity over the course of the treatment. </a:t>
            </a:r>
          </a:p>
        </p:txBody>
      </p:sp>
      <p:sp>
        <p:nvSpPr>
          <p:cNvPr id="5" name="Footer Placeholder 4"/>
          <p:cNvSpPr>
            <a:spLocks noGrp="1"/>
          </p:cNvSpPr>
          <p:nvPr>
            <p:ph type="ftr" sz="quarter" idx="11"/>
          </p:nvPr>
        </p:nvSpPr>
        <p:spPr/>
        <p:txBody>
          <a:bodyPr/>
          <a:lstStyle/>
          <a:p>
            <a:r>
              <a:rPr lang="en-US"/>
              <a:t>For Investigational Use Only  Not cleared for sale in the USA</a:t>
            </a:r>
            <a:endParaRPr lang="en-US" dirty="0"/>
          </a:p>
        </p:txBody>
      </p:sp>
    </p:spTree>
    <p:extLst>
      <p:ext uri="{BB962C8B-B14F-4D97-AF65-F5344CB8AC3E}">
        <p14:creationId xmlns:p14="http://schemas.microsoft.com/office/powerpoint/2010/main" val="469748145"/>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328388"/>
          </a:xfrm>
        </p:spPr>
        <p:txBody>
          <a:bodyPr/>
          <a:lstStyle/>
          <a:p>
            <a:r>
              <a:rPr lang="en-US" dirty="0"/>
              <a:t>Clinically Proven</a:t>
            </a:r>
          </a:p>
        </p:txBody>
      </p:sp>
      <p:sp>
        <p:nvSpPr>
          <p:cNvPr id="3" name="Content Placeholder 2"/>
          <p:cNvSpPr>
            <a:spLocks noGrp="1"/>
          </p:cNvSpPr>
          <p:nvPr>
            <p:ph idx="1"/>
          </p:nvPr>
        </p:nvSpPr>
        <p:spPr>
          <a:xfrm>
            <a:off x="323528" y="1124744"/>
            <a:ext cx="8229600" cy="4761656"/>
          </a:xfrm>
        </p:spPr>
        <p:txBody>
          <a:bodyPr>
            <a:normAutofit fontScale="55000" lnSpcReduction="20000"/>
          </a:bodyPr>
          <a:lstStyle/>
          <a:p>
            <a:r>
              <a:rPr lang="en-US" b="1" dirty="0"/>
              <a:t>DESCRIPTION</a:t>
            </a:r>
            <a:br>
              <a:rPr lang="en-US" dirty="0"/>
            </a:br>
            <a:r>
              <a:rPr lang="en-US" dirty="0"/>
              <a:t>In an open label non-randomized, non-controlled study in Israel evaluating the effect of BRH therapy on Venous Leg Ulcers (VLUs) and on Diabetic Foot Ulcers (DFUs) </a:t>
            </a:r>
            <a:r>
              <a:rPr lang="en-US" baseline="30000" dirty="0"/>
              <a:t>1 </a:t>
            </a:r>
          </a:p>
          <a:p>
            <a:r>
              <a:rPr lang="en-US" b="1" dirty="0"/>
              <a:t>METHOD</a:t>
            </a:r>
            <a:br>
              <a:rPr lang="en-US" dirty="0"/>
            </a:br>
            <a:r>
              <a:rPr lang="en-US" dirty="0"/>
              <a:t>BRH therapy was applied at each treatment visit for a period of 30 minutes. Electric stimulation was applied across the wound bed with the electrodes being placed around the outside of the wound bed on the healthy surrounding tissue. Ultrasound was applied both directly to the wound bed as well as to the immediately surrounding tissue in small circular motions for the 30 minute treatment duration. </a:t>
            </a:r>
          </a:p>
          <a:p>
            <a:r>
              <a:rPr lang="en-US" b="1" dirty="0"/>
              <a:t>RESULTS</a:t>
            </a:r>
            <a:br>
              <a:rPr lang="en-US" dirty="0"/>
            </a:br>
            <a:r>
              <a:rPr lang="en-US" dirty="0"/>
              <a:t>During this study, results of the treatment included reduction in wound pain and accelerated initial tissue regrowth.  </a:t>
            </a:r>
          </a:p>
        </p:txBody>
      </p:sp>
      <p:sp>
        <p:nvSpPr>
          <p:cNvPr id="4" name="TextBox 3"/>
          <p:cNvSpPr txBox="1"/>
          <p:nvPr/>
        </p:nvSpPr>
        <p:spPr>
          <a:xfrm>
            <a:off x="179512" y="5674022"/>
            <a:ext cx="8955785" cy="923330"/>
          </a:xfrm>
          <a:prstGeom prst="rect">
            <a:avLst/>
          </a:prstGeom>
          <a:noFill/>
        </p:spPr>
        <p:txBody>
          <a:bodyPr wrap="none" rtlCol="0">
            <a:spAutoFit/>
          </a:bodyPr>
          <a:lstStyle/>
          <a:p>
            <a:pPr lvl="0"/>
            <a:r>
              <a:rPr lang="en-US" baseline="30000" dirty="0"/>
              <a:t>1</a:t>
            </a:r>
            <a:r>
              <a:rPr lang="en-US" dirty="0"/>
              <a:t>Combined Ultrasound and Electric Field Stimulation in the Treatment of Chronic Ulcerations, </a:t>
            </a:r>
            <a:br>
              <a:rPr lang="en-US" dirty="0"/>
            </a:br>
            <a:r>
              <a:rPr lang="en-US" dirty="0"/>
              <a:t>J Rosenblum DPM, Director; Diabetic Foot Service, </a:t>
            </a:r>
            <a:r>
              <a:rPr lang="en-US" dirty="0" err="1"/>
              <a:t>Shaarei</a:t>
            </a:r>
            <a:r>
              <a:rPr lang="en-US" dirty="0"/>
              <a:t> </a:t>
            </a:r>
            <a:r>
              <a:rPr lang="en-US" dirty="0" err="1"/>
              <a:t>Zedek</a:t>
            </a:r>
            <a:r>
              <a:rPr lang="en-US" dirty="0"/>
              <a:t> Medical Center, </a:t>
            </a:r>
            <a:br>
              <a:rPr lang="en-US" dirty="0"/>
            </a:br>
            <a:r>
              <a:rPr lang="en-US" dirty="0"/>
              <a:t>Jerusalem, Israel (submitted for publication)</a:t>
            </a:r>
          </a:p>
        </p:txBody>
      </p:sp>
      <p:sp>
        <p:nvSpPr>
          <p:cNvPr id="5" name="Footer Placeholder 4"/>
          <p:cNvSpPr>
            <a:spLocks noGrp="1"/>
          </p:cNvSpPr>
          <p:nvPr>
            <p:ph type="ftr" sz="quarter" idx="11"/>
          </p:nvPr>
        </p:nvSpPr>
        <p:spPr/>
        <p:txBody>
          <a:bodyPr/>
          <a:lstStyle/>
          <a:p>
            <a:r>
              <a:rPr lang="en-US"/>
              <a:t>For Investigational Use Only  Not cleared for sale in the USA</a:t>
            </a:r>
            <a:endParaRPr lang="en-US" dirty="0"/>
          </a:p>
        </p:txBody>
      </p:sp>
    </p:spTree>
    <p:extLst>
      <p:ext uri="{BB962C8B-B14F-4D97-AF65-F5344CB8AC3E}">
        <p14:creationId xmlns:p14="http://schemas.microsoft.com/office/powerpoint/2010/main" val="2287946272"/>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4624"/>
            <a:ext cx="8229600" cy="1143000"/>
          </a:xfrm>
        </p:spPr>
        <p:txBody>
          <a:bodyPr/>
          <a:lstStyle/>
          <a:p>
            <a:r>
              <a:rPr lang="en-US" b="1" dirty="0"/>
              <a:t>Clinical</a:t>
            </a:r>
            <a:r>
              <a:rPr lang="en-US" dirty="0"/>
              <a:t> </a:t>
            </a:r>
            <a:r>
              <a:rPr lang="en-US" b="1" dirty="0"/>
              <a:t>Results</a:t>
            </a:r>
          </a:p>
        </p:txBody>
      </p:sp>
      <p:sp>
        <p:nvSpPr>
          <p:cNvPr id="5" name="Footer Placeholder 4"/>
          <p:cNvSpPr>
            <a:spLocks noGrp="1"/>
          </p:cNvSpPr>
          <p:nvPr>
            <p:ph type="ftr" sz="quarter" idx="11"/>
          </p:nvPr>
        </p:nvSpPr>
        <p:spPr/>
        <p:txBody>
          <a:bodyPr/>
          <a:lstStyle/>
          <a:p>
            <a:r>
              <a:rPr lang="en-US"/>
              <a:t>For Investigational Use Only </a:t>
            </a:r>
            <a:br>
              <a:rPr lang="en-US"/>
            </a:br>
            <a:r>
              <a:rPr lang="en-US"/>
              <a:t>Not cleared for sale in the USA</a:t>
            </a:r>
            <a:endParaRPr lang="en-US" dirty="0"/>
          </a:p>
        </p:txBody>
      </p:sp>
      <p:sp>
        <p:nvSpPr>
          <p:cNvPr id="7" name="TextBox 6"/>
          <p:cNvSpPr txBox="1"/>
          <p:nvPr/>
        </p:nvSpPr>
        <p:spPr>
          <a:xfrm>
            <a:off x="505051" y="951111"/>
            <a:ext cx="8099397" cy="461665"/>
          </a:xfrm>
          <a:prstGeom prst="rect">
            <a:avLst/>
          </a:prstGeom>
          <a:solidFill>
            <a:srgbClr val="0070C0"/>
          </a:solidFill>
          <a:ln>
            <a:solidFill>
              <a:srgbClr val="002060"/>
            </a:solidFill>
          </a:ln>
        </p:spPr>
        <p:txBody>
          <a:bodyPr wrap="none" rtlCol="0">
            <a:spAutoFit/>
          </a:bodyPr>
          <a:lstStyle/>
          <a:p>
            <a:r>
              <a:rPr lang="en-US" sz="2400" b="1" dirty="0">
                <a:solidFill>
                  <a:schemeClr val="bg1"/>
                </a:solidFill>
              </a:rPr>
              <a:t>General description of results showing 50% closure at 4 weeks</a:t>
            </a:r>
          </a:p>
        </p:txBody>
      </p:sp>
      <p:graphicFrame>
        <p:nvGraphicFramePr>
          <p:cNvPr id="8" name="Table 7"/>
          <p:cNvGraphicFramePr>
            <a:graphicFrameLocks noGrp="1"/>
          </p:cNvGraphicFramePr>
          <p:nvPr>
            <p:extLst>
              <p:ext uri="{D42A27DB-BD31-4B8C-83A1-F6EECF244321}">
                <p14:modId xmlns:p14="http://schemas.microsoft.com/office/powerpoint/2010/main" val="1453162125"/>
              </p:ext>
            </p:extLst>
          </p:nvPr>
        </p:nvGraphicFramePr>
        <p:xfrm>
          <a:off x="683568" y="1565236"/>
          <a:ext cx="7704856" cy="4626864"/>
        </p:xfrm>
        <a:graphic>
          <a:graphicData uri="http://schemas.openxmlformats.org/drawingml/2006/table">
            <a:tbl>
              <a:tblPr firstRow="1" firstCol="1" bandRow="1">
                <a:tableStyleId>{00A15C55-8517-42AA-B614-E9B94910E393}</a:tableStyleId>
              </a:tblPr>
              <a:tblGrid>
                <a:gridCol w="2568285">
                  <a:extLst>
                    <a:ext uri="{9D8B030D-6E8A-4147-A177-3AD203B41FA5}">
                      <a16:colId xmlns:a16="http://schemas.microsoft.com/office/drawing/2014/main" val="20000"/>
                    </a:ext>
                  </a:extLst>
                </a:gridCol>
                <a:gridCol w="1284143">
                  <a:extLst>
                    <a:ext uri="{9D8B030D-6E8A-4147-A177-3AD203B41FA5}">
                      <a16:colId xmlns:a16="http://schemas.microsoft.com/office/drawing/2014/main" val="20001"/>
                    </a:ext>
                  </a:extLst>
                </a:gridCol>
                <a:gridCol w="1284143">
                  <a:extLst>
                    <a:ext uri="{9D8B030D-6E8A-4147-A177-3AD203B41FA5}">
                      <a16:colId xmlns:a16="http://schemas.microsoft.com/office/drawing/2014/main" val="20002"/>
                    </a:ext>
                  </a:extLst>
                </a:gridCol>
                <a:gridCol w="2568285">
                  <a:extLst>
                    <a:ext uri="{9D8B030D-6E8A-4147-A177-3AD203B41FA5}">
                      <a16:colId xmlns:a16="http://schemas.microsoft.com/office/drawing/2014/main" val="20003"/>
                    </a:ext>
                  </a:extLst>
                </a:gridCol>
              </a:tblGrid>
              <a:tr h="35883">
                <a:tc rowSpan="2">
                  <a:txBody>
                    <a:bodyPr/>
                    <a:lstStyle/>
                    <a:p>
                      <a:pPr>
                        <a:lnSpc>
                          <a:spcPct val="115000"/>
                        </a:lnSpc>
                        <a:spcAft>
                          <a:spcPts val="0"/>
                        </a:spcAft>
                      </a:pPr>
                      <a:r>
                        <a:rPr lang="en-US" sz="2400" dirty="0">
                          <a:solidFill>
                            <a:schemeClr val="tx1"/>
                          </a:solidFill>
                          <a:effectLst/>
                        </a:rPr>
                        <a:t> </a:t>
                      </a:r>
                      <a:endParaRPr lang="en-US" sz="2000" dirty="0">
                        <a:solidFill>
                          <a:schemeClr val="tx1"/>
                        </a:solidFill>
                        <a:effectLst/>
                      </a:endParaRPr>
                    </a:p>
                    <a:p>
                      <a:pPr>
                        <a:lnSpc>
                          <a:spcPct val="115000"/>
                        </a:lnSpc>
                        <a:spcAft>
                          <a:spcPts val="0"/>
                        </a:spcAft>
                      </a:pPr>
                      <a:r>
                        <a:rPr lang="en-US" sz="2400" dirty="0">
                          <a:solidFill>
                            <a:schemeClr val="tx1"/>
                          </a:solidFill>
                          <a:effectLst/>
                        </a:rPr>
                        <a:t>Wound</a:t>
                      </a:r>
                      <a:endParaRPr lang="en-US" sz="2000" dirty="0">
                        <a:solidFill>
                          <a:schemeClr val="tx1"/>
                        </a:solidFill>
                        <a:effectLst/>
                        <a:latin typeface="Calibri"/>
                        <a:ea typeface="Calibri"/>
                        <a:cs typeface="Arial"/>
                      </a:endParaRPr>
                    </a:p>
                  </a:txBody>
                  <a:tcPr marL="68580" marR="68580" marT="0" marB="0">
                    <a:lnL w="28575" cap="flat" cmpd="sng" algn="ctr">
                      <a:solidFill>
                        <a:srgbClr val="002060"/>
                      </a:solidFill>
                      <a:prstDash val="solid"/>
                      <a:round/>
                      <a:headEnd type="none" w="med" len="med"/>
                      <a:tailEnd type="none" w="med" len="med"/>
                    </a:lnL>
                    <a:lnT w="28575" cap="flat" cmpd="sng" algn="ctr">
                      <a:solidFill>
                        <a:srgbClr val="002060"/>
                      </a:solidFill>
                      <a:prstDash val="solid"/>
                      <a:round/>
                      <a:headEnd type="none" w="med" len="med"/>
                      <a:tailEnd type="none" w="med" len="med"/>
                    </a:lnT>
                  </a:tcPr>
                </a:tc>
                <a:tc gridSpan="2">
                  <a:txBody>
                    <a:bodyPr/>
                    <a:lstStyle/>
                    <a:p>
                      <a:pPr algn="ctr">
                        <a:lnSpc>
                          <a:spcPct val="115000"/>
                        </a:lnSpc>
                        <a:spcAft>
                          <a:spcPts val="0"/>
                        </a:spcAft>
                      </a:pPr>
                      <a:r>
                        <a:rPr lang="en-US" sz="2400" dirty="0">
                          <a:solidFill>
                            <a:schemeClr val="tx1"/>
                          </a:solidFill>
                          <a:effectLst/>
                        </a:rPr>
                        <a:t>Success</a:t>
                      </a:r>
                      <a:endParaRPr lang="en-US" sz="2000" dirty="0">
                        <a:solidFill>
                          <a:schemeClr val="tx1"/>
                        </a:solidFill>
                        <a:effectLst/>
                        <a:latin typeface="Calibri"/>
                        <a:ea typeface="Calibri"/>
                        <a:cs typeface="Arial"/>
                      </a:endParaRPr>
                    </a:p>
                  </a:txBody>
                  <a:tcPr marL="68580" marR="68580" marT="0" marB="0">
                    <a:lnT w="28575" cap="flat" cmpd="sng" algn="ctr">
                      <a:solidFill>
                        <a:srgbClr val="002060"/>
                      </a:solidFill>
                      <a:prstDash val="solid"/>
                      <a:round/>
                      <a:headEnd type="none" w="med" len="med"/>
                      <a:tailEnd type="none" w="med" len="med"/>
                    </a:lnT>
                  </a:tcPr>
                </a:tc>
                <a:tc hMerge="1">
                  <a:txBody>
                    <a:bodyPr/>
                    <a:lstStyle/>
                    <a:p>
                      <a:endParaRPr lang="en-US"/>
                    </a:p>
                  </a:txBody>
                  <a:tcPr/>
                </a:tc>
                <a:tc rowSpan="2">
                  <a:txBody>
                    <a:bodyPr/>
                    <a:lstStyle/>
                    <a:p>
                      <a:pPr>
                        <a:lnSpc>
                          <a:spcPct val="115000"/>
                        </a:lnSpc>
                        <a:spcAft>
                          <a:spcPts val="0"/>
                        </a:spcAft>
                      </a:pPr>
                      <a:r>
                        <a:rPr lang="en-US" sz="2400" dirty="0">
                          <a:solidFill>
                            <a:schemeClr val="tx1"/>
                          </a:solidFill>
                          <a:effectLst/>
                        </a:rPr>
                        <a:t> </a:t>
                      </a:r>
                      <a:endParaRPr lang="en-US" sz="2000" dirty="0">
                        <a:solidFill>
                          <a:schemeClr val="tx1"/>
                        </a:solidFill>
                        <a:effectLst/>
                      </a:endParaRPr>
                    </a:p>
                    <a:p>
                      <a:pPr>
                        <a:lnSpc>
                          <a:spcPct val="115000"/>
                        </a:lnSpc>
                        <a:spcAft>
                          <a:spcPts val="0"/>
                        </a:spcAft>
                      </a:pPr>
                      <a:r>
                        <a:rPr lang="en-US" sz="2400" dirty="0">
                          <a:solidFill>
                            <a:schemeClr val="tx1"/>
                          </a:solidFill>
                          <a:effectLst/>
                        </a:rPr>
                        <a:t>Total # Pts</a:t>
                      </a:r>
                      <a:endParaRPr lang="en-US" sz="2000" dirty="0">
                        <a:solidFill>
                          <a:schemeClr val="tx1"/>
                        </a:solidFill>
                        <a:effectLst/>
                        <a:latin typeface="Calibri"/>
                        <a:ea typeface="Calibri"/>
                        <a:cs typeface="Arial"/>
                      </a:endParaRPr>
                    </a:p>
                  </a:txBody>
                  <a:tcPr marL="68580" marR="68580" marT="0" marB="0">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tcPr>
                </a:tc>
                <a:extLst>
                  <a:ext uri="{0D108BD9-81ED-4DB2-BD59-A6C34878D82A}">
                    <a16:rowId xmlns:a16="http://schemas.microsoft.com/office/drawing/2014/main" val="10000"/>
                  </a:ext>
                </a:extLst>
              </a:tr>
              <a:tr h="368386">
                <a:tc vMerge="1">
                  <a:txBody>
                    <a:bodyPr/>
                    <a:lstStyle/>
                    <a:p>
                      <a:endParaRPr lang="en-US"/>
                    </a:p>
                  </a:txBody>
                  <a:tcPr/>
                </a:tc>
                <a:tc>
                  <a:txBody>
                    <a:bodyPr/>
                    <a:lstStyle/>
                    <a:p>
                      <a:pPr>
                        <a:lnSpc>
                          <a:spcPct val="115000"/>
                        </a:lnSpc>
                        <a:spcAft>
                          <a:spcPts val="0"/>
                        </a:spcAft>
                      </a:pPr>
                      <a:r>
                        <a:rPr lang="en-US" sz="2400">
                          <a:solidFill>
                            <a:schemeClr val="tx1"/>
                          </a:solidFill>
                          <a:effectLst/>
                        </a:rPr>
                        <a:t>No</a:t>
                      </a:r>
                      <a:endParaRPr lang="en-US" sz="2000">
                        <a:solidFill>
                          <a:schemeClr val="tx1"/>
                        </a:solidFill>
                        <a:effectLst/>
                        <a:latin typeface="Calibri"/>
                        <a:ea typeface="Calibri"/>
                        <a:cs typeface="Arial"/>
                      </a:endParaRPr>
                    </a:p>
                  </a:txBody>
                  <a:tcPr marL="68580" marR="68580" marT="0" marB="0">
                    <a:lnR w="38100" cap="flat" cmpd="sng" algn="ctr">
                      <a:solidFill>
                        <a:srgbClr val="002060"/>
                      </a:solidFill>
                      <a:prstDash val="solid"/>
                      <a:round/>
                      <a:headEnd type="none" w="med" len="med"/>
                      <a:tailEnd type="none" w="med" len="med"/>
                    </a:lnR>
                  </a:tcPr>
                </a:tc>
                <a:tc>
                  <a:txBody>
                    <a:bodyPr/>
                    <a:lstStyle/>
                    <a:p>
                      <a:pPr>
                        <a:lnSpc>
                          <a:spcPct val="115000"/>
                        </a:lnSpc>
                        <a:spcAft>
                          <a:spcPts val="0"/>
                        </a:spcAft>
                      </a:pPr>
                      <a:r>
                        <a:rPr lang="en-US" sz="2400" b="1" dirty="0">
                          <a:solidFill>
                            <a:schemeClr val="tx1"/>
                          </a:solidFill>
                          <a:effectLst/>
                        </a:rPr>
                        <a:t>Yes</a:t>
                      </a:r>
                      <a:endParaRPr lang="en-US" sz="2000" b="1" dirty="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tcPr>
                </a:tc>
                <a:tc vMerge="1">
                  <a:txBody>
                    <a:bodyPr/>
                    <a:lstStyle/>
                    <a:p>
                      <a:endParaRPr lang="en-US"/>
                    </a:p>
                  </a:txBody>
                  <a:tcPr/>
                </a:tc>
                <a:extLst>
                  <a:ext uri="{0D108BD9-81ED-4DB2-BD59-A6C34878D82A}">
                    <a16:rowId xmlns:a16="http://schemas.microsoft.com/office/drawing/2014/main" val="10001"/>
                  </a:ext>
                </a:extLst>
              </a:tr>
              <a:tr h="1150094">
                <a:tc>
                  <a:txBody>
                    <a:bodyPr/>
                    <a:lstStyle/>
                    <a:p>
                      <a:pPr>
                        <a:lnSpc>
                          <a:spcPct val="115000"/>
                        </a:lnSpc>
                        <a:spcAft>
                          <a:spcPts val="0"/>
                        </a:spcAft>
                      </a:pPr>
                      <a:r>
                        <a:rPr lang="en-US" sz="2400" dirty="0">
                          <a:solidFill>
                            <a:schemeClr val="tx1"/>
                          </a:solidFill>
                          <a:effectLst/>
                        </a:rPr>
                        <a:t>Diabetic                                 Count</a:t>
                      </a:r>
                      <a:endParaRPr lang="en-US" sz="2000" dirty="0">
                        <a:solidFill>
                          <a:schemeClr val="tx1"/>
                        </a:solidFill>
                        <a:effectLst/>
                      </a:endParaRPr>
                    </a:p>
                    <a:p>
                      <a:pPr algn="r">
                        <a:lnSpc>
                          <a:spcPct val="115000"/>
                        </a:lnSpc>
                        <a:spcAft>
                          <a:spcPts val="0"/>
                        </a:spcAft>
                      </a:pPr>
                      <a:r>
                        <a:rPr lang="en-US" sz="2400" dirty="0">
                          <a:solidFill>
                            <a:schemeClr val="tx1"/>
                          </a:solidFill>
                          <a:effectLst/>
                        </a:rPr>
                        <a:t>% Within Wound</a:t>
                      </a:r>
                      <a:endParaRPr lang="en-US" sz="2000" dirty="0">
                        <a:solidFill>
                          <a:schemeClr val="tx1"/>
                        </a:solidFill>
                        <a:effectLst/>
                        <a:latin typeface="Calibri"/>
                        <a:ea typeface="Calibri"/>
                        <a:cs typeface="Arial"/>
                      </a:endParaRPr>
                    </a:p>
                  </a:txBody>
                  <a:tcPr marL="68580" marR="68580" marT="0" marB="0">
                    <a:lnL w="28575" cap="flat" cmpd="sng" algn="ctr">
                      <a:solidFill>
                        <a:srgbClr val="002060"/>
                      </a:solidFill>
                      <a:prstDash val="solid"/>
                      <a:round/>
                      <a:headEnd type="none" w="med" len="med"/>
                      <a:tailEnd type="none" w="med" len="med"/>
                    </a:lnL>
                  </a:tcPr>
                </a:tc>
                <a:tc>
                  <a:txBody>
                    <a:bodyPr/>
                    <a:lstStyle/>
                    <a:p>
                      <a:pPr>
                        <a:lnSpc>
                          <a:spcPct val="115000"/>
                        </a:lnSpc>
                        <a:spcAft>
                          <a:spcPts val="0"/>
                        </a:spcAft>
                      </a:pPr>
                      <a:r>
                        <a:rPr lang="en-US" sz="2400">
                          <a:solidFill>
                            <a:schemeClr val="tx1"/>
                          </a:solidFill>
                          <a:effectLst/>
                        </a:rPr>
                        <a:t>11</a:t>
                      </a:r>
                      <a:endParaRPr lang="en-US" sz="2000">
                        <a:solidFill>
                          <a:schemeClr val="tx1"/>
                        </a:solidFill>
                        <a:effectLst/>
                      </a:endParaRPr>
                    </a:p>
                    <a:p>
                      <a:pPr>
                        <a:lnSpc>
                          <a:spcPct val="115000"/>
                        </a:lnSpc>
                        <a:spcAft>
                          <a:spcPts val="0"/>
                        </a:spcAft>
                      </a:pPr>
                      <a:r>
                        <a:rPr lang="en-US" sz="2400">
                          <a:solidFill>
                            <a:schemeClr val="tx1"/>
                          </a:solidFill>
                          <a:effectLst/>
                        </a:rPr>
                        <a:t>42.3%</a:t>
                      </a:r>
                      <a:endParaRPr lang="en-US" sz="2000">
                        <a:solidFill>
                          <a:schemeClr val="tx1"/>
                        </a:solidFill>
                        <a:effectLst/>
                        <a:latin typeface="Calibri"/>
                        <a:ea typeface="Calibri"/>
                        <a:cs typeface="Arial"/>
                      </a:endParaRPr>
                    </a:p>
                  </a:txBody>
                  <a:tcPr marL="68580" marR="68580" marT="0" marB="0">
                    <a:lnR w="38100" cap="flat" cmpd="sng" algn="ctr">
                      <a:solidFill>
                        <a:srgbClr val="002060"/>
                      </a:solidFill>
                      <a:prstDash val="solid"/>
                      <a:round/>
                      <a:headEnd type="none" w="med" len="med"/>
                      <a:tailEnd type="none" w="med" len="med"/>
                    </a:lnR>
                  </a:tcPr>
                </a:tc>
                <a:tc>
                  <a:txBody>
                    <a:bodyPr/>
                    <a:lstStyle/>
                    <a:p>
                      <a:pPr>
                        <a:lnSpc>
                          <a:spcPct val="115000"/>
                        </a:lnSpc>
                        <a:spcAft>
                          <a:spcPts val="0"/>
                        </a:spcAft>
                      </a:pPr>
                      <a:r>
                        <a:rPr lang="en-US" sz="2400" b="1" dirty="0">
                          <a:solidFill>
                            <a:schemeClr val="tx1"/>
                          </a:solidFill>
                          <a:effectLst/>
                        </a:rPr>
                        <a:t>15</a:t>
                      </a:r>
                      <a:endParaRPr lang="en-US" sz="2000" b="1" dirty="0">
                        <a:solidFill>
                          <a:schemeClr val="tx1"/>
                        </a:solidFill>
                        <a:effectLst/>
                      </a:endParaRPr>
                    </a:p>
                    <a:p>
                      <a:pPr>
                        <a:lnSpc>
                          <a:spcPct val="115000"/>
                        </a:lnSpc>
                        <a:spcAft>
                          <a:spcPts val="0"/>
                        </a:spcAft>
                      </a:pPr>
                      <a:r>
                        <a:rPr lang="en-US" sz="2400" b="1" dirty="0">
                          <a:solidFill>
                            <a:schemeClr val="tx1"/>
                          </a:solidFill>
                          <a:effectLst/>
                        </a:rPr>
                        <a:t>57.7%</a:t>
                      </a:r>
                      <a:endParaRPr lang="en-US" sz="2000" b="1" dirty="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tcPr>
                </a:tc>
                <a:tc>
                  <a:txBody>
                    <a:bodyPr/>
                    <a:lstStyle/>
                    <a:p>
                      <a:pPr>
                        <a:lnSpc>
                          <a:spcPct val="115000"/>
                        </a:lnSpc>
                        <a:spcAft>
                          <a:spcPts val="0"/>
                        </a:spcAft>
                      </a:pPr>
                      <a:r>
                        <a:rPr lang="en-US" sz="2400">
                          <a:solidFill>
                            <a:schemeClr val="tx1"/>
                          </a:solidFill>
                          <a:effectLst/>
                        </a:rPr>
                        <a:t>26</a:t>
                      </a:r>
                      <a:endParaRPr lang="en-US" sz="2000">
                        <a:solidFill>
                          <a:schemeClr val="tx1"/>
                        </a:solidFill>
                        <a:effectLst/>
                      </a:endParaRPr>
                    </a:p>
                    <a:p>
                      <a:pPr>
                        <a:lnSpc>
                          <a:spcPct val="115000"/>
                        </a:lnSpc>
                        <a:spcAft>
                          <a:spcPts val="0"/>
                        </a:spcAft>
                      </a:pPr>
                      <a:r>
                        <a:rPr lang="en-US" sz="2400">
                          <a:solidFill>
                            <a:schemeClr val="tx1"/>
                          </a:solidFill>
                          <a:effectLst/>
                        </a:rPr>
                        <a:t> </a:t>
                      </a:r>
                      <a:endParaRPr lang="en-US" sz="200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tcPr>
                </a:tc>
                <a:extLst>
                  <a:ext uri="{0D108BD9-81ED-4DB2-BD59-A6C34878D82A}">
                    <a16:rowId xmlns:a16="http://schemas.microsoft.com/office/drawing/2014/main" val="10002"/>
                  </a:ext>
                </a:extLst>
              </a:tr>
              <a:tr h="1083580">
                <a:tc>
                  <a:txBody>
                    <a:bodyPr/>
                    <a:lstStyle/>
                    <a:p>
                      <a:pPr>
                        <a:lnSpc>
                          <a:spcPct val="115000"/>
                        </a:lnSpc>
                        <a:spcAft>
                          <a:spcPts val="0"/>
                        </a:spcAft>
                      </a:pPr>
                      <a:r>
                        <a:rPr lang="en-US" sz="2400" dirty="0">
                          <a:solidFill>
                            <a:schemeClr val="tx1"/>
                          </a:solidFill>
                          <a:effectLst/>
                        </a:rPr>
                        <a:t>Venous                                 Count</a:t>
                      </a:r>
                      <a:endParaRPr lang="en-US" sz="2000" dirty="0">
                        <a:solidFill>
                          <a:schemeClr val="tx1"/>
                        </a:solidFill>
                        <a:effectLst/>
                      </a:endParaRPr>
                    </a:p>
                    <a:p>
                      <a:pPr algn="r">
                        <a:lnSpc>
                          <a:spcPct val="115000"/>
                        </a:lnSpc>
                        <a:spcAft>
                          <a:spcPts val="0"/>
                        </a:spcAft>
                      </a:pPr>
                      <a:r>
                        <a:rPr lang="en-US" sz="2400" dirty="0">
                          <a:solidFill>
                            <a:schemeClr val="tx1"/>
                          </a:solidFill>
                          <a:effectLst/>
                        </a:rPr>
                        <a:t>% Within Wound</a:t>
                      </a:r>
                      <a:endParaRPr lang="en-US" sz="2000" dirty="0">
                        <a:solidFill>
                          <a:schemeClr val="tx1"/>
                        </a:solidFill>
                        <a:effectLst/>
                        <a:latin typeface="Calibri"/>
                        <a:ea typeface="Calibri"/>
                        <a:cs typeface="Arial"/>
                      </a:endParaRPr>
                    </a:p>
                  </a:txBody>
                  <a:tcPr marL="68580" marR="68580" marT="0" marB="0">
                    <a:lnL w="28575" cap="flat" cmpd="sng" algn="ctr">
                      <a:solidFill>
                        <a:srgbClr val="002060"/>
                      </a:solidFill>
                      <a:prstDash val="solid"/>
                      <a:round/>
                      <a:headEnd type="none" w="med" len="med"/>
                      <a:tailEnd type="none" w="med" len="med"/>
                    </a:lnL>
                  </a:tcPr>
                </a:tc>
                <a:tc>
                  <a:txBody>
                    <a:bodyPr/>
                    <a:lstStyle/>
                    <a:p>
                      <a:pPr>
                        <a:lnSpc>
                          <a:spcPct val="115000"/>
                        </a:lnSpc>
                        <a:spcAft>
                          <a:spcPts val="0"/>
                        </a:spcAft>
                      </a:pPr>
                      <a:r>
                        <a:rPr lang="en-US" sz="2400">
                          <a:solidFill>
                            <a:schemeClr val="tx1"/>
                          </a:solidFill>
                          <a:effectLst/>
                        </a:rPr>
                        <a:t>11</a:t>
                      </a:r>
                      <a:endParaRPr lang="en-US" sz="2000">
                        <a:solidFill>
                          <a:schemeClr val="tx1"/>
                        </a:solidFill>
                        <a:effectLst/>
                      </a:endParaRPr>
                    </a:p>
                    <a:p>
                      <a:pPr>
                        <a:lnSpc>
                          <a:spcPct val="115000"/>
                        </a:lnSpc>
                        <a:spcAft>
                          <a:spcPts val="0"/>
                        </a:spcAft>
                      </a:pPr>
                      <a:r>
                        <a:rPr lang="en-US" sz="2400">
                          <a:solidFill>
                            <a:schemeClr val="tx1"/>
                          </a:solidFill>
                          <a:effectLst/>
                        </a:rPr>
                        <a:t>30.6%</a:t>
                      </a:r>
                      <a:endParaRPr lang="en-US" sz="2000">
                        <a:solidFill>
                          <a:schemeClr val="tx1"/>
                        </a:solidFill>
                        <a:effectLst/>
                        <a:latin typeface="Calibri"/>
                        <a:ea typeface="Calibri"/>
                        <a:cs typeface="Arial"/>
                      </a:endParaRPr>
                    </a:p>
                  </a:txBody>
                  <a:tcPr marL="68580" marR="68580" marT="0" marB="0">
                    <a:lnR w="38100" cap="flat" cmpd="sng" algn="ctr">
                      <a:solidFill>
                        <a:srgbClr val="002060"/>
                      </a:solidFill>
                      <a:prstDash val="solid"/>
                      <a:round/>
                      <a:headEnd type="none" w="med" len="med"/>
                      <a:tailEnd type="none" w="med" len="med"/>
                    </a:lnR>
                  </a:tcPr>
                </a:tc>
                <a:tc>
                  <a:txBody>
                    <a:bodyPr/>
                    <a:lstStyle/>
                    <a:p>
                      <a:pPr>
                        <a:lnSpc>
                          <a:spcPct val="115000"/>
                        </a:lnSpc>
                        <a:spcAft>
                          <a:spcPts val="0"/>
                        </a:spcAft>
                      </a:pPr>
                      <a:r>
                        <a:rPr lang="en-US" sz="2400" b="1" dirty="0">
                          <a:solidFill>
                            <a:schemeClr val="tx1"/>
                          </a:solidFill>
                          <a:effectLst/>
                        </a:rPr>
                        <a:t>25</a:t>
                      </a:r>
                      <a:endParaRPr lang="en-US" sz="2000" b="1" dirty="0">
                        <a:solidFill>
                          <a:schemeClr val="tx1"/>
                        </a:solidFill>
                        <a:effectLst/>
                      </a:endParaRPr>
                    </a:p>
                    <a:p>
                      <a:pPr>
                        <a:lnSpc>
                          <a:spcPct val="115000"/>
                        </a:lnSpc>
                        <a:spcAft>
                          <a:spcPts val="0"/>
                        </a:spcAft>
                      </a:pPr>
                      <a:r>
                        <a:rPr lang="en-US" sz="2400" b="1" dirty="0">
                          <a:solidFill>
                            <a:schemeClr val="tx1"/>
                          </a:solidFill>
                          <a:effectLst/>
                        </a:rPr>
                        <a:t>69.4%</a:t>
                      </a:r>
                      <a:endParaRPr lang="en-US" sz="2000" b="1" dirty="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tcPr>
                </a:tc>
                <a:tc>
                  <a:txBody>
                    <a:bodyPr/>
                    <a:lstStyle/>
                    <a:p>
                      <a:pPr>
                        <a:lnSpc>
                          <a:spcPct val="115000"/>
                        </a:lnSpc>
                        <a:spcAft>
                          <a:spcPts val="0"/>
                        </a:spcAft>
                      </a:pPr>
                      <a:r>
                        <a:rPr lang="en-US" sz="2400">
                          <a:solidFill>
                            <a:schemeClr val="tx1"/>
                          </a:solidFill>
                          <a:effectLst/>
                        </a:rPr>
                        <a:t>36</a:t>
                      </a:r>
                      <a:endParaRPr lang="en-US" sz="2000">
                        <a:solidFill>
                          <a:schemeClr val="tx1"/>
                        </a:solidFill>
                        <a:effectLst/>
                      </a:endParaRPr>
                    </a:p>
                    <a:p>
                      <a:pPr>
                        <a:lnSpc>
                          <a:spcPct val="115000"/>
                        </a:lnSpc>
                        <a:spcAft>
                          <a:spcPts val="0"/>
                        </a:spcAft>
                      </a:pPr>
                      <a:r>
                        <a:rPr lang="en-US" sz="2400">
                          <a:solidFill>
                            <a:schemeClr val="tx1"/>
                          </a:solidFill>
                          <a:effectLst/>
                        </a:rPr>
                        <a:t> </a:t>
                      </a:r>
                      <a:endParaRPr lang="en-US" sz="200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tcPr>
                </a:tc>
                <a:extLst>
                  <a:ext uri="{0D108BD9-81ED-4DB2-BD59-A6C34878D82A}">
                    <a16:rowId xmlns:a16="http://schemas.microsoft.com/office/drawing/2014/main" val="10003"/>
                  </a:ext>
                </a:extLst>
              </a:tr>
              <a:tr h="1083580">
                <a:tc>
                  <a:txBody>
                    <a:bodyPr/>
                    <a:lstStyle/>
                    <a:p>
                      <a:pPr>
                        <a:lnSpc>
                          <a:spcPct val="115000"/>
                        </a:lnSpc>
                        <a:spcAft>
                          <a:spcPts val="0"/>
                        </a:spcAft>
                      </a:pPr>
                      <a:r>
                        <a:rPr lang="en-US" sz="2400" dirty="0">
                          <a:solidFill>
                            <a:schemeClr val="tx1"/>
                          </a:solidFill>
                          <a:effectLst/>
                        </a:rPr>
                        <a:t>Total                                     Count</a:t>
                      </a:r>
                      <a:endParaRPr lang="en-US" sz="2000" dirty="0">
                        <a:solidFill>
                          <a:schemeClr val="tx1"/>
                        </a:solidFill>
                        <a:effectLst/>
                      </a:endParaRPr>
                    </a:p>
                    <a:p>
                      <a:pPr algn="r">
                        <a:lnSpc>
                          <a:spcPct val="115000"/>
                        </a:lnSpc>
                        <a:spcAft>
                          <a:spcPts val="0"/>
                        </a:spcAft>
                      </a:pPr>
                      <a:r>
                        <a:rPr lang="en-US" sz="2400" dirty="0">
                          <a:solidFill>
                            <a:schemeClr val="tx1"/>
                          </a:solidFill>
                          <a:effectLst/>
                        </a:rPr>
                        <a:t>% Within Wound</a:t>
                      </a:r>
                      <a:endParaRPr lang="en-US" sz="2000" dirty="0">
                        <a:solidFill>
                          <a:schemeClr val="tx1"/>
                        </a:solidFill>
                        <a:effectLst/>
                        <a:latin typeface="Calibri"/>
                        <a:ea typeface="Calibri"/>
                        <a:cs typeface="Arial"/>
                      </a:endParaRPr>
                    </a:p>
                  </a:txBody>
                  <a:tcPr marL="68580" marR="68580" marT="0" marB="0">
                    <a:lnL w="28575" cap="flat" cmpd="sng" algn="ctr">
                      <a:solidFill>
                        <a:srgbClr val="002060"/>
                      </a:solidFill>
                      <a:prstDash val="solid"/>
                      <a:round/>
                      <a:headEnd type="none" w="med" len="med"/>
                      <a:tailEnd type="none" w="med" len="med"/>
                    </a:lnL>
                    <a:lnB w="28575" cap="flat" cmpd="sng" algn="ctr">
                      <a:solidFill>
                        <a:srgbClr val="002060"/>
                      </a:solidFill>
                      <a:prstDash val="solid"/>
                      <a:round/>
                      <a:headEnd type="none" w="med" len="med"/>
                      <a:tailEnd type="none" w="med" len="med"/>
                    </a:lnB>
                  </a:tcPr>
                </a:tc>
                <a:tc>
                  <a:txBody>
                    <a:bodyPr/>
                    <a:lstStyle/>
                    <a:p>
                      <a:pPr>
                        <a:lnSpc>
                          <a:spcPct val="115000"/>
                        </a:lnSpc>
                        <a:spcAft>
                          <a:spcPts val="0"/>
                        </a:spcAft>
                      </a:pPr>
                      <a:r>
                        <a:rPr lang="en-US" sz="2400">
                          <a:solidFill>
                            <a:schemeClr val="tx1"/>
                          </a:solidFill>
                          <a:effectLst/>
                        </a:rPr>
                        <a:t>22</a:t>
                      </a:r>
                      <a:endParaRPr lang="en-US" sz="2000">
                        <a:solidFill>
                          <a:schemeClr val="tx1"/>
                        </a:solidFill>
                        <a:effectLst/>
                      </a:endParaRPr>
                    </a:p>
                    <a:p>
                      <a:pPr>
                        <a:lnSpc>
                          <a:spcPct val="115000"/>
                        </a:lnSpc>
                        <a:spcAft>
                          <a:spcPts val="0"/>
                        </a:spcAft>
                      </a:pPr>
                      <a:r>
                        <a:rPr lang="en-US" sz="2400">
                          <a:solidFill>
                            <a:schemeClr val="tx1"/>
                          </a:solidFill>
                          <a:effectLst/>
                        </a:rPr>
                        <a:t>33.8%</a:t>
                      </a:r>
                      <a:endParaRPr lang="en-US" sz="2000">
                        <a:solidFill>
                          <a:schemeClr val="tx1"/>
                        </a:solidFill>
                        <a:effectLst/>
                        <a:latin typeface="Calibri"/>
                        <a:ea typeface="Calibri"/>
                        <a:cs typeface="Arial"/>
                      </a:endParaRPr>
                    </a:p>
                  </a:txBody>
                  <a:tcPr marL="68580" marR="68580" marT="0" marB="0">
                    <a:lnR w="38100" cap="flat" cmpd="sng" algn="ctr">
                      <a:solidFill>
                        <a:srgbClr val="002060"/>
                      </a:solidFill>
                      <a:prstDash val="solid"/>
                      <a:round/>
                      <a:headEnd type="none" w="med" len="med"/>
                      <a:tailEnd type="none" w="med" len="med"/>
                    </a:lnR>
                    <a:lnB w="28575" cap="flat" cmpd="sng" algn="ctr">
                      <a:solidFill>
                        <a:srgbClr val="002060"/>
                      </a:solidFill>
                      <a:prstDash val="solid"/>
                      <a:round/>
                      <a:headEnd type="none" w="med" len="med"/>
                      <a:tailEnd type="none" w="med" len="med"/>
                    </a:lnB>
                  </a:tcPr>
                </a:tc>
                <a:tc>
                  <a:txBody>
                    <a:bodyPr/>
                    <a:lstStyle/>
                    <a:p>
                      <a:pPr>
                        <a:lnSpc>
                          <a:spcPct val="115000"/>
                        </a:lnSpc>
                        <a:spcAft>
                          <a:spcPts val="0"/>
                        </a:spcAft>
                      </a:pPr>
                      <a:r>
                        <a:rPr lang="en-US" sz="2400" b="1" dirty="0">
                          <a:solidFill>
                            <a:schemeClr val="tx1"/>
                          </a:solidFill>
                          <a:effectLst/>
                        </a:rPr>
                        <a:t>40</a:t>
                      </a:r>
                      <a:endParaRPr lang="en-US" sz="2000" b="1" dirty="0">
                        <a:solidFill>
                          <a:schemeClr val="tx1"/>
                        </a:solidFill>
                        <a:effectLst/>
                      </a:endParaRPr>
                    </a:p>
                    <a:p>
                      <a:pPr>
                        <a:lnSpc>
                          <a:spcPct val="115000"/>
                        </a:lnSpc>
                        <a:spcAft>
                          <a:spcPts val="0"/>
                        </a:spcAft>
                      </a:pPr>
                      <a:r>
                        <a:rPr lang="en-US" sz="2400" b="1" dirty="0">
                          <a:solidFill>
                            <a:schemeClr val="tx1"/>
                          </a:solidFill>
                          <a:effectLst/>
                        </a:rPr>
                        <a:t>66.2%</a:t>
                      </a:r>
                      <a:endParaRPr lang="en-US" sz="2000" b="1" dirty="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B w="28575" cap="flat" cmpd="sng" algn="ctr">
                      <a:solidFill>
                        <a:srgbClr val="002060"/>
                      </a:solidFill>
                      <a:prstDash val="solid"/>
                      <a:round/>
                      <a:headEnd type="none" w="med" len="med"/>
                      <a:tailEnd type="none" w="med" len="med"/>
                    </a:lnB>
                  </a:tcPr>
                </a:tc>
                <a:tc>
                  <a:txBody>
                    <a:bodyPr/>
                    <a:lstStyle/>
                    <a:p>
                      <a:pPr>
                        <a:lnSpc>
                          <a:spcPct val="115000"/>
                        </a:lnSpc>
                        <a:spcAft>
                          <a:spcPts val="0"/>
                        </a:spcAft>
                      </a:pPr>
                      <a:r>
                        <a:rPr lang="en-US" sz="2400" dirty="0">
                          <a:solidFill>
                            <a:schemeClr val="tx1"/>
                          </a:solidFill>
                          <a:effectLst/>
                        </a:rPr>
                        <a:t>62</a:t>
                      </a:r>
                      <a:endParaRPr lang="en-US" sz="2000" dirty="0">
                        <a:solidFill>
                          <a:schemeClr val="tx1"/>
                        </a:solidFill>
                        <a:effectLst/>
                      </a:endParaRPr>
                    </a:p>
                    <a:p>
                      <a:pPr>
                        <a:lnSpc>
                          <a:spcPct val="115000"/>
                        </a:lnSpc>
                        <a:spcAft>
                          <a:spcPts val="0"/>
                        </a:spcAft>
                      </a:pPr>
                      <a:r>
                        <a:rPr lang="en-US" sz="2400" dirty="0">
                          <a:solidFill>
                            <a:schemeClr val="tx1"/>
                          </a:solidFill>
                          <a:effectLst/>
                        </a:rPr>
                        <a:t>100.0%</a:t>
                      </a:r>
                      <a:endParaRPr lang="en-US" sz="2000" dirty="0">
                        <a:solidFill>
                          <a:schemeClr val="tx1"/>
                        </a:solidFill>
                        <a:effectLst/>
                        <a:latin typeface="Calibri"/>
                        <a:ea typeface="Calibri"/>
                        <a:cs typeface="Arial"/>
                      </a:endParaRPr>
                    </a:p>
                  </a:txBody>
                  <a:tcPr marL="68580" marR="68580" marT="0" marB="0">
                    <a:lnL w="38100" cap="flat" cmpd="sng" algn="ctr">
                      <a:solidFill>
                        <a:srgbClr val="002060"/>
                      </a:solidFill>
                      <a:prstDash val="solid"/>
                      <a:round/>
                      <a:headEnd type="none" w="med" len="med"/>
                      <a:tailEnd type="none" w="med" len="med"/>
                    </a:lnL>
                    <a:lnR w="28575" cap="flat" cmpd="sng" algn="ctr">
                      <a:solidFill>
                        <a:srgbClr val="002060"/>
                      </a:solidFill>
                      <a:prstDash val="solid"/>
                      <a:round/>
                      <a:headEnd type="none" w="med" len="med"/>
                      <a:tailEnd type="none" w="med" len="med"/>
                    </a:lnR>
                    <a:lnB w="28575"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60229152"/>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and Quality Status</a:t>
            </a:r>
          </a:p>
        </p:txBody>
      </p:sp>
      <p:sp>
        <p:nvSpPr>
          <p:cNvPr id="3" name="Content Placeholder 2"/>
          <p:cNvSpPr>
            <a:spLocks noGrp="1"/>
          </p:cNvSpPr>
          <p:nvPr>
            <p:ph idx="1"/>
          </p:nvPr>
        </p:nvSpPr>
        <p:spPr/>
        <p:txBody>
          <a:bodyPr/>
          <a:lstStyle/>
          <a:p>
            <a:pPr>
              <a:buClr>
                <a:srgbClr val="FF0000"/>
              </a:buClr>
              <a:buSzPct val="135000"/>
              <a:buFont typeface="Wingdings" panose="05000000000000000000" pitchFamily="2" charset="2"/>
              <a:buChar char="ü"/>
            </a:pPr>
            <a:r>
              <a:rPr lang="en-US" dirty="0"/>
              <a:t> CE Mark</a:t>
            </a:r>
          </a:p>
          <a:p>
            <a:pPr>
              <a:buClr>
                <a:srgbClr val="FF0000"/>
              </a:buClr>
              <a:buSzPct val="135000"/>
              <a:buFont typeface="Wingdings" panose="05000000000000000000" pitchFamily="2" charset="2"/>
              <a:buChar char="ü"/>
            </a:pPr>
            <a:r>
              <a:rPr lang="en-US" dirty="0"/>
              <a:t>FDA 510K Submission</a:t>
            </a:r>
          </a:p>
          <a:p>
            <a:pPr>
              <a:buClr>
                <a:srgbClr val="FF0000"/>
              </a:buClr>
              <a:buSzPct val="135000"/>
              <a:buFont typeface="Wingdings" panose="05000000000000000000" pitchFamily="2" charset="2"/>
              <a:buChar char="ü"/>
            </a:pPr>
            <a:r>
              <a:rPr lang="en-US" dirty="0"/>
              <a:t>ISO 13485/2003 Certified</a:t>
            </a:r>
          </a:p>
        </p:txBody>
      </p:sp>
      <p:sp>
        <p:nvSpPr>
          <p:cNvPr id="5" name="Footer Placeholder 4"/>
          <p:cNvSpPr>
            <a:spLocks noGrp="1"/>
          </p:cNvSpPr>
          <p:nvPr>
            <p:ph type="ftr" sz="quarter" idx="11"/>
          </p:nvPr>
        </p:nvSpPr>
        <p:spPr/>
        <p:txBody>
          <a:bodyPr/>
          <a:lstStyle/>
          <a:p>
            <a:r>
              <a:rPr lang="en-US"/>
              <a:t>For Investigational Use Only  Not cleared for sale in the USA</a:t>
            </a:r>
            <a:endParaRPr lang="en-US" dirty="0"/>
          </a:p>
        </p:txBody>
      </p:sp>
    </p:spTree>
    <p:extLst>
      <p:ext uri="{BB962C8B-B14F-4D97-AF65-F5344CB8AC3E}">
        <p14:creationId xmlns:p14="http://schemas.microsoft.com/office/powerpoint/2010/main" val="2870174769"/>
      </p:ext>
    </p:extLst>
  </p:cSld>
  <p:clrMapOvr>
    <a:masterClrMapping/>
  </p:clrMapOvr>
  <mc:AlternateContent xmlns:mc="http://schemas.openxmlformats.org/markup-compatibility/2006" xmlns:p14="http://schemas.microsoft.com/office/powerpoint/2010/main">
    <mc:Choice Requires="p14">
      <p:transition p14:dur="100" advClick="0" advTm="8000">
        <p:fade/>
      </p:transition>
    </mc:Choice>
    <mc:Fallback xmlns="">
      <p:transition advClick="0" advTm="8000">
        <p:fade/>
      </p:transition>
    </mc:Fallback>
  </mc:AlternateContent>
</p:sld>
</file>

<file path=ppt/theme/theme1.xml><?xml version="1.0" encoding="utf-8"?>
<a:theme xmlns:a="http://schemas.openxmlformats.org/drawingml/2006/main" name="BRH Medica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BRH Medical</Template>
  <TotalTime>4040</TotalTime>
  <Words>727</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vt:lpstr>
      <vt:lpstr>Wingdings</vt:lpstr>
      <vt:lpstr>BRH Medical</vt:lpstr>
      <vt:lpstr>BRH System for Treatment of Chronic Ulcers</vt:lpstr>
      <vt:lpstr>BRH Medical</vt:lpstr>
      <vt:lpstr>Company Vision</vt:lpstr>
      <vt:lpstr>BRH-A2 Therapy System</vt:lpstr>
      <vt:lpstr>BRH Innovative Wound Healing </vt:lpstr>
      <vt:lpstr>Science Behind the Technology</vt:lpstr>
      <vt:lpstr>Clinically Proven</vt:lpstr>
      <vt:lpstr>Clinical Results</vt:lpstr>
      <vt:lpstr>Regulatory and Quality Status</vt:lpstr>
      <vt:lpstr>BEFORE &amp; After Photos</vt:lpstr>
      <vt:lpstr>Before and After</vt:lpstr>
      <vt:lpstr>Before and After</vt:lpstr>
      <vt:lpstr>Before and After</vt:lpstr>
      <vt:lpstr>Before and After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health and well-being for sufferers of chronic wounds</dc:title>
  <dc:creator>laptop</dc:creator>
  <cp:lastModifiedBy>Tal Ben Ari</cp:lastModifiedBy>
  <cp:revision>68</cp:revision>
  <dcterms:created xsi:type="dcterms:W3CDTF">2015-03-12T06:47:40Z</dcterms:created>
  <dcterms:modified xsi:type="dcterms:W3CDTF">2024-04-21T08:01:28Z</dcterms:modified>
</cp:coreProperties>
</file>