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4" r:id="rId3"/>
    <p:sldId id="259" r:id="rId4"/>
    <p:sldId id="260" r:id="rId5"/>
    <p:sldId id="261"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03" d="100"/>
          <a:sy n="103" d="100"/>
        </p:scale>
        <p:origin x="132" y="7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93B27B-BD38-45D8-8374-19907B2F88AA}"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B3D6E2-9A65-449E-8FA9-967ABF78E491}" type="slidenum">
              <a:rPr lang="en-US" smtClean="0"/>
              <a:t>‹#›</a:t>
            </a:fld>
            <a:endParaRPr lang="en-US"/>
          </a:p>
        </p:txBody>
      </p:sp>
    </p:spTree>
    <p:extLst>
      <p:ext uri="{BB962C8B-B14F-4D97-AF65-F5344CB8AC3E}">
        <p14:creationId xmlns:p14="http://schemas.microsoft.com/office/powerpoint/2010/main" val="2358580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93B27B-BD38-45D8-8374-19907B2F88AA}"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B3D6E2-9A65-449E-8FA9-967ABF78E491}" type="slidenum">
              <a:rPr lang="en-US" smtClean="0"/>
              <a:t>‹#›</a:t>
            </a:fld>
            <a:endParaRPr lang="en-US"/>
          </a:p>
        </p:txBody>
      </p:sp>
    </p:spTree>
    <p:extLst>
      <p:ext uri="{BB962C8B-B14F-4D97-AF65-F5344CB8AC3E}">
        <p14:creationId xmlns:p14="http://schemas.microsoft.com/office/powerpoint/2010/main" val="1992041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93B27B-BD38-45D8-8374-19907B2F88AA}"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B3D6E2-9A65-449E-8FA9-967ABF78E491}" type="slidenum">
              <a:rPr lang="en-US" smtClean="0"/>
              <a:t>‹#›</a:t>
            </a:fld>
            <a:endParaRPr lang="en-US"/>
          </a:p>
        </p:txBody>
      </p:sp>
    </p:spTree>
    <p:extLst>
      <p:ext uri="{BB962C8B-B14F-4D97-AF65-F5344CB8AC3E}">
        <p14:creationId xmlns:p14="http://schemas.microsoft.com/office/powerpoint/2010/main" val="3583986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93B27B-BD38-45D8-8374-19907B2F88AA}"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B3D6E2-9A65-449E-8FA9-967ABF78E491}" type="slidenum">
              <a:rPr lang="en-US" smtClean="0"/>
              <a:t>‹#›</a:t>
            </a:fld>
            <a:endParaRPr lang="en-US"/>
          </a:p>
        </p:txBody>
      </p:sp>
    </p:spTree>
    <p:extLst>
      <p:ext uri="{BB962C8B-B14F-4D97-AF65-F5344CB8AC3E}">
        <p14:creationId xmlns:p14="http://schemas.microsoft.com/office/powerpoint/2010/main" val="4241874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93B27B-BD38-45D8-8374-19907B2F88AA}"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B3D6E2-9A65-449E-8FA9-967ABF78E491}" type="slidenum">
              <a:rPr lang="en-US" smtClean="0"/>
              <a:t>‹#›</a:t>
            </a:fld>
            <a:endParaRPr lang="en-US"/>
          </a:p>
        </p:txBody>
      </p:sp>
    </p:spTree>
    <p:extLst>
      <p:ext uri="{BB962C8B-B14F-4D97-AF65-F5344CB8AC3E}">
        <p14:creationId xmlns:p14="http://schemas.microsoft.com/office/powerpoint/2010/main" val="3176484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93B27B-BD38-45D8-8374-19907B2F88AA}"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B3D6E2-9A65-449E-8FA9-967ABF78E491}" type="slidenum">
              <a:rPr lang="en-US" smtClean="0"/>
              <a:t>‹#›</a:t>
            </a:fld>
            <a:endParaRPr lang="en-US"/>
          </a:p>
        </p:txBody>
      </p:sp>
    </p:spTree>
    <p:extLst>
      <p:ext uri="{BB962C8B-B14F-4D97-AF65-F5344CB8AC3E}">
        <p14:creationId xmlns:p14="http://schemas.microsoft.com/office/powerpoint/2010/main" val="415223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93B27B-BD38-45D8-8374-19907B2F88AA}" type="datetimeFigureOut">
              <a:rPr lang="en-US" smtClean="0"/>
              <a:t>12/12/2019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B3D6E2-9A65-449E-8FA9-967ABF78E491}" type="slidenum">
              <a:rPr lang="en-US" smtClean="0"/>
              <a:t>‹#›</a:t>
            </a:fld>
            <a:endParaRPr lang="en-US"/>
          </a:p>
        </p:txBody>
      </p:sp>
    </p:spTree>
    <p:extLst>
      <p:ext uri="{BB962C8B-B14F-4D97-AF65-F5344CB8AC3E}">
        <p14:creationId xmlns:p14="http://schemas.microsoft.com/office/powerpoint/2010/main" val="3304027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93B27B-BD38-45D8-8374-19907B2F88AA}" type="datetimeFigureOut">
              <a:rPr lang="en-US" smtClean="0"/>
              <a:t>12/12/2019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B3D6E2-9A65-449E-8FA9-967ABF78E491}" type="slidenum">
              <a:rPr lang="en-US" smtClean="0"/>
              <a:t>‹#›</a:t>
            </a:fld>
            <a:endParaRPr lang="en-US"/>
          </a:p>
        </p:txBody>
      </p:sp>
    </p:spTree>
    <p:extLst>
      <p:ext uri="{BB962C8B-B14F-4D97-AF65-F5344CB8AC3E}">
        <p14:creationId xmlns:p14="http://schemas.microsoft.com/office/powerpoint/2010/main" val="64961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93B27B-BD38-45D8-8374-19907B2F88AA}" type="datetimeFigureOut">
              <a:rPr lang="en-US" smtClean="0"/>
              <a:t>12/12/2019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B3D6E2-9A65-449E-8FA9-967ABF78E491}" type="slidenum">
              <a:rPr lang="en-US" smtClean="0"/>
              <a:t>‹#›</a:t>
            </a:fld>
            <a:endParaRPr lang="en-US"/>
          </a:p>
        </p:txBody>
      </p:sp>
    </p:spTree>
    <p:extLst>
      <p:ext uri="{BB962C8B-B14F-4D97-AF65-F5344CB8AC3E}">
        <p14:creationId xmlns:p14="http://schemas.microsoft.com/office/powerpoint/2010/main" val="3329033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93B27B-BD38-45D8-8374-19907B2F88AA}"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B3D6E2-9A65-449E-8FA9-967ABF78E491}" type="slidenum">
              <a:rPr lang="en-US" smtClean="0"/>
              <a:t>‹#›</a:t>
            </a:fld>
            <a:endParaRPr lang="en-US"/>
          </a:p>
        </p:txBody>
      </p:sp>
    </p:spTree>
    <p:extLst>
      <p:ext uri="{BB962C8B-B14F-4D97-AF65-F5344CB8AC3E}">
        <p14:creationId xmlns:p14="http://schemas.microsoft.com/office/powerpoint/2010/main" val="989660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93B27B-BD38-45D8-8374-19907B2F88AA}"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B3D6E2-9A65-449E-8FA9-967ABF78E491}" type="slidenum">
              <a:rPr lang="en-US" smtClean="0"/>
              <a:t>‹#›</a:t>
            </a:fld>
            <a:endParaRPr lang="en-US"/>
          </a:p>
        </p:txBody>
      </p:sp>
    </p:spTree>
    <p:extLst>
      <p:ext uri="{BB962C8B-B14F-4D97-AF65-F5344CB8AC3E}">
        <p14:creationId xmlns:p14="http://schemas.microsoft.com/office/powerpoint/2010/main" val="1880611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93B27B-BD38-45D8-8374-19907B2F88AA}" type="datetimeFigureOut">
              <a:rPr lang="en-US" smtClean="0"/>
              <a:t>12/12/2019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B3D6E2-9A65-449E-8FA9-967ABF78E491}" type="slidenum">
              <a:rPr lang="en-US" smtClean="0"/>
              <a:t>‹#›</a:t>
            </a:fld>
            <a:endParaRPr lang="en-US"/>
          </a:p>
        </p:txBody>
      </p:sp>
    </p:spTree>
    <p:extLst>
      <p:ext uri="{BB962C8B-B14F-4D97-AF65-F5344CB8AC3E}">
        <p14:creationId xmlns:p14="http://schemas.microsoft.com/office/powerpoint/2010/main" val="1359296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activessel.com/"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curesound.co/#Leadership"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curesound.co/#Leadership" TargetMode="External"/><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56006" y="1229442"/>
            <a:ext cx="5686425" cy="4667250"/>
          </a:xfrm>
          <a:prstGeom prst="rect">
            <a:avLst/>
          </a:prstGeom>
        </p:spPr>
      </p:pic>
      <p:cxnSp>
        <p:nvCxnSpPr>
          <p:cNvPr id="6" name="Straight Arrow Connector 5"/>
          <p:cNvCxnSpPr/>
          <p:nvPr/>
        </p:nvCxnSpPr>
        <p:spPr>
          <a:xfrm flipH="1">
            <a:off x="3239851" y="880025"/>
            <a:ext cx="320842" cy="457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103493" y="495014"/>
            <a:ext cx="1692442" cy="646331"/>
          </a:xfrm>
          <a:prstGeom prst="rect">
            <a:avLst/>
          </a:prstGeom>
          <a:noFill/>
        </p:spPr>
        <p:txBody>
          <a:bodyPr wrap="square" rtlCol="0">
            <a:spAutoFit/>
          </a:bodyPr>
          <a:lstStyle/>
          <a:p>
            <a:r>
              <a:rPr lang="en-US" dirty="0" smtClean="0"/>
              <a:t>Change to Products</a:t>
            </a:r>
            <a:endParaRPr lang="en-US" dirty="0"/>
          </a:p>
        </p:txBody>
      </p:sp>
      <p:pic>
        <p:nvPicPr>
          <p:cNvPr id="8" name="Picture 7"/>
          <p:cNvPicPr>
            <a:picLocks noChangeAspect="1"/>
          </p:cNvPicPr>
          <p:nvPr/>
        </p:nvPicPr>
        <p:blipFill>
          <a:blip r:embed="rId2"/>
          <a:stretch>
            <a:fillRect/>
          </a:stretch>
        </p:blipFill>
        <p:spPr>
          <a:xfrm>
            <a:off x="6086183" y="1229442"/>
            <a:ext cx="5686425" cy="4667250"/>
          </a:xfrm>
          <a:prstGeom prst="rect">
            <a:avLst/>
          </a:prstGeom>
        </p:spPr>
      </p:pic>
      <p:sp>
        <p:nvSpPr>
          <p:cNvPr id="2" name="Right Arrow 1"/>
          <p:cNvSpPr/>
          <p:nvPr/>
        </p:nvSpPr>
        <p:spPr>
          <a:xfrm>
            <a:off x="3778898" y="2951912"/>
            <a:ext cx="4320073" cy="1222310"/>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3" name="Rectangle 2"/>
          <p:cNvSpPr/>
          <p:nvPr/>
        </p:nvSpPr>
        <p:spPr>
          <a:xfrm>
            <a:off x="8528180" y="2127380"/>
            <a:ext cx="2108718" cy="9050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Wound Healing</a:t>
            </a:r>
            <a:endParaRPr lang="en-US" dirty="0"/>
          </a:p>
        </p:txBody>
      </p:sp>
      <p:sp>
        <p:nvSpPr>
          <p:cNvPr id="9" name="Rectangle 8"/>
          <p:cNvSpPr/>
          <p:nvPr/>
        </p:nvSpPr>
        <p:spPr>
          <a:xfrm>
            <a:off x="8528180" y="3269153"/>
            <a:ext cx="2108718" cy="9050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Pain Relief</a:t>
            </a:r>
            <a:endParaRPr lang="en-US" dirty="0"/>
          </a:p>
        </p:txBody>
      </p:sp>
    </p:spTree>
    <p:extLst>
      <p:ext uri="{BB962C8B-B14F-4D97-AF65-F5344CB8AC3E}">
        <p14:creationId xmlns:p14="http://schemas.microsoft.com/office/powerpoint/2010/main" val="3293731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9633" y="587829"/>
            <a:ext cx="2108718" cy="9050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Wound Healing</a:t>
            </a:r>
            <a:endParaRPr lang="en-US" dirty="0"/>
          </a:p>
        </p:txBody>
      </p:sp>
      <p:sp>
        <p:nvSpPr>
          <p:cNvPr id="5" name="Rectangle 4"/>
          <p:cNvSpPr/>
          <p:nvPr/>
        </p:nvSpPr>
        <p:spPr>
          <a:xfrm>
            <a:off x="289465" y="1639469"/>
            <a:ext cx="4536114" cy="369332"/>
          </a:xfrm>
          <a:prstGeom prst="rect">
            <a:avLst/>
          </a:prstGeom>
        </p:spPr>
        <p:txBody>
          <a:bodyPr wrap="none">
            <a:spAutoFit/>
          </a:bodyPr>
          <a:lstStyle/>
          <a:p>
            <a:pPr lvl="1"/>
            <a:r>
              <a:rPr lang="en-US" dirty="0" err="1"/>
              <a:t>ActiWound</a:t>
            </a:r>
            <a:r>
              <a:rPr lang="en-US" dirty="0"/>
              <a:t> </a:t>
            </a:r>
            <a:r>
              <a:rPr lang="en-US" dirty="0" smtClean="0"/>
              <a:t>(same content as the original)</a:t>
            </a:r>
            <a:endParaRPr lang="en-US" dirty="0"/>
          </a:p>
        </p:txBody>
      </p:sp>
      <p:pic>
        <p:nvPicPr>
          <p:cNvPr id="6" name="Picture 5"/>
          <p:cNvPicPr>
            <a:picLocks noChangeAspect="1"/>
          </p:cNvPicPr>
          <p:nvPr/>
        </p:nvPicPr>
        <p:blipFill>
          <a:blip r:embed="rId2"/>
          <a:stretch>
            <a:fillRect/>
          </a:stretch>
        </p:blipFill>
        <p:spPr>
          <a:xfrm>
            <a:off x="904874" y="2155372"/>
            <a:ext cx="3067050" cy="4000500"/>
          </a:xfrm>
          <a:prstGeom prst="rect">
            <a:avLst/>
          </a:prstGeom>
        </p:spPr>
      </p:pic>
      <p:sp>
        <p:nvSpPr>
          <p:cNvPr id="7" name="Rectangle 6"/>
          <p:cNvSpPr/>
          <p:nvPr/>
        </p:nvSpPr>
        <p:spPr>
          <a:xfrm>
            <a:off x="7837715" y="587828"/>
            <a:ext cx="2108718" cy="9050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Pain Relief</a:t>
            </a:r>
            <a:endParaRPr lang="en-US" dirty="0"/>
          </a:p>
        </p:txBody>
      </p:sp>
      <p:sp>
        <p:nvSpPr>
          <p:cNvPr id="8" name="Rectangle 7"/>
          <p:cNvSpPr/>
          <p:nvPr/>
        </p:nvSpPr>
        <p:spPr>
          <a:xfrm>
            <a:off x="5679233" y="1932310"/>
            <a:ext cx="6096000" cy="4047262"/>
          </a:xfrm>
          <a:prstGeom prst="rect">
            <a:avLst/>
          </a:prstGeom>
        </p:spPr>
        <p:txBody>
          <a:bodyPr>
            <a:spAutoFit/>
          </a:bodyPr>
          <a:lstStyle/>
          <a:p>
            <a:pPr lvl="1"/>
            <a:r>
              <a:rPr lang="en-US" sz="1200" dirty="0" err="1"/>
              <a:t>ActiVessel</a:t>
            </a:r>
            <a:r>
              <a:rPr lang="en-US" sz="1200" dirty="0"/>
              <a:t> (with the description: </a:t>
            </a:r>
            <a:r>
              <a:rPr lang="en-US" sz="1400" dirty="0"/>
              <a:t>FINALLY, YOUR CLINIC CAN SUCCESSFULLY TREAT:</a:t>
            </a:r>
          </a:p>
          <a:p>
            <a:pPr lvl="2"/>
            <a:r>
              <a:rPr lang="en-US" sz="1100" dirty="0"/>
              <a:t>CARPAL TUNNEL SYNDROME</a:t>
            </a:r>
            <a:endParaRPr lang="en-US" sz="1400" dirty="0"/>
          </a:p>
          <a:p>
            <a:pPr lvl="2"/>
            <a:r>
              <a:rPr lang="en-US" sz="1200" dirty="0"/>
              <a:t>PLANTAR FASCIITIS</a:t>
            </a:r>
          </a:p>
          <a:p>
            <a:pPr lvl="2"/>
            <a:r>
              <a:rPr lang="en-US" sz="1200" dirty="0"/>
              <a:t>PERIPHERAL NEUROPATHY</a:t>
            </a:r>
          </a:p>
          <a:p>
            <a:pPr lvl="2"/>
            <a:r>
              <a:rPr lang="en-US" sz="1200" dirty="0"/>
              <a:t>DIABETIC ULCERS</a:t>
            </a:r>
          </a:p>
          <a:p>
            <a:pPr lvl="1"/>
            <a:endParaRPr lang="en-US" sz="1400" dirty="0"/>
          </a:p>
          <a:p>
            <a:pPr lvl="1"/>
            <a:r>
              <a:rPr lang="en-US" sz="1400" dirty="0"/>
              <a:t>Therapeutic ultrasound has been commonly used by medical practitioners for the last 60 years.  What is not commonly known is that ultrasound loses its effectiveness just a few minutes into a treatment session.</a:t>
            </a:r>
          </a:p>
          <a:p>
            <a:pPr lvl="1"/>
            <a:r>
              <a:rPr lang="en-US" sz="1400" dirty="0"/>
              <a:t>This happens because after the first few minutes, in which the ultrasound waves penetrate the skin's barrier, the body recovers and forms an impenetrable blockade. This obstructs the ultrasound waves from effectively performing their intended job,  thus preventing successful treatment.</a:t>
            </a:r>
          </a:p>
          <a:p>
            <a:pPr lvl="1"/>
            <a:r>
              <a:rPr lang="en-US" sz="1400" dirty="0"/>
              <a:t>ACTIVESSEL IS THE ONLY TECHNOLOGY THAT GETS PAST THE BLOCKADE, ENABLING AN ENTIRE SESSION OF EFFECTIVE TREATMENT.</a:t>
            </a:r>
          </a:p>
          <a:p>
            <a:pPr lvl="1"/>
            <a:endParaRPr lang="en-US" sz="1400" dirty="0"/>
          </a:p>
          <a:p>
            <a:pPr lvl="1"/>
            <a:r>
              <a:rPr lang="en-US" sz="1400" i="1" dirty="0"/>
              <a:t>Add a button: “More Details” and link to </a:t>
            </a:r>
            <a:r>
              <a:rPr lang="en-US" sz="1200" dirty="0">
                <a:hlinkClick r:id="rId3"/>
              </a:rPr>
              <a:t>https://www.activessel.com/</a:t>
            </a:r>
            <a:endParaRPr lang="en-US" sz="1400" i="1" dirty="0"/>
          </a:p>
        </p:txBody>
      </p:sp>
      <p:sp>
        <p:nvSpPr>
          <p:cNvPr id="9" name="TextBox 8"/>
          <p:cNvSpPr txBox="1"/>
          <p:nvPr/>
        </p:nvSpPr>
        <p:spPr>
          <a:xfrm>
            <a:off x="4273420" y="214604"/>
            <a:ext cx="1753172" cy="369332"/>
          </a:xfrm>
          <a:prstGeom prst="rect">
            <a:avLst/>
          </a:prstGeom>
          <a:noFill/>
        </p:spPr>
        <p:txBody>
          <a:bodyPr wrap="none" rtlCol="0">
            <a:spAutoFit/>
          </a:bodyPr>
          <a:lstStyle/>
          <a:p>
            <a:r>
              <a:rPr lang="en-US" dirty="0" smtClean="0"/>
              <a:t>2 product pages:</a:t>
            </a:r>
            <a:endParaRPr lang="en-US" dirty="0"/>
          </a:p>
        </p:txBody>
      </p:sp>
    </p:spTree>
    <p:extLst>
      <p:ext uri="{BB962C8B-B14F-4D97-AF65-F5344CB8AC3E}">
        <p14:creationId xmlns:p14="http://schemas.microsoft.com/office/powerpoint/2010/main" val="221041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us text:</a:t>
            </a:r>
            <a:endParaRPr lang="en-US" dirty="0"/>
          </a:p>
        </p:txBody>
      </p:sp>
      <p:sp>
        <p:nvSpPr>
          <p:cNvPr id="3" name="Content Placeholder 2"/>
          <p:cNvSpPr>
            <a:spLocks noGrp="1"/>
          </p:cNvSpPr>
          <p:nvPr>
            <p:ph idx="1"/>
          </p:nvPr>
        </p:nvSpPr>
        <p:spPr/>
        <p:txBody>
          <a:bodyPr>
            <a:normAutofit fontScale="77500" lnSpcReduction="20000"/>
          </a:bodyPr>
          <a:lstStyle/>
          <a:p>
            <a:pPr marL="0" indent="0" fontAlgn="base">
              <a:buNone/>
            </a:pPr>
            <a:r>
              <a:rPr lang="en-US" dirty="0"/>
              <a:t>In 2010, Mr. </a:t>
            </a:r>
            <a:r>
              <a:rPr lang="en-US" dirty="0" err="1"/>
              <a:t>Ilan</a:t>
            </a:r>
            <a:r>
              <a:rPr lang="en-US" dirty="0"/>
              <a:t> </a:t>
            </a:r>
            <a:r>
              <a:rPr lang="en-US" dirty="0" err="1"/>
              <a:t>Feferberg</a:t>
            </a:r>
            <a:r>
              <a:rPr lang="en-US" dirty="0"/>
              <a:t>, a veteran of the elite intelligence unit, 8200 (a combination of DARPA &amp; the NSA), invented a unique therapeutic platform. He developed and patented a combination of </a:t>
            </a:r>
            <a:r>
              <a:rPr lang="en-US" dirty="0" err="1"/>
              <a:t>UltraSound</a:t>
            </a:r>
            <a:r>
              <a:rPr lang="en-US" dirty="0"/>
              <a:t> and Electric Field Stimulation, two clinically proven and commonly employed modalities. Together, they work synergistically, increasing blood flow to ischemic areas, to treat and heal chronic wounds &amp; ulcers and other neuropathic and nerve-related complications (FDA, CE, HSA, AMAR, TGA approved).</a:t>
            </a:r>
            <a:br>
              <a:rPr lang="en-US" dirty="0"/>
            </a:br>
            <a:r>
              <a:rPr lang="en-US" dirty="0"/>
              <a:t>BRH core technology has been the subject of several peer-reviewed publications &amp; clinical studies &amp; won the 8200  Israeli (IDF) elite unit innovation prize.</a:t>
            </a:r>
          </a:p>
          <a:p>
            <a:pPr marL="0" indent="0" fontAlgn="base">
              <a:buNone/>
            </a:pPr>
            <a:endParaRPr lang="en-US" dirty="0"/>
          </a:p>
          <a:p>
            <a:pPr marL="0" indent="0" fontAlgn="base">
              <a:buNone/>
            </a:pPr>
            <a:r>
              <a:rPr lang="en-US" dirty="0"/>
              <a:t>Today, BRH offers a noninvasive, non-surgical, non-narcotic treatment for:</a:t>
            </a:r>
          </a:p>
          <a:p>
            <a:pPr fontAlgn="base"/>
            <a:r>
              <a:rPr lang="en-US" dirty="0"/>
              <a:t>CARPAL TUNNEL SYNDROME</a:t>
            </a:r>
          </a:p>
          <a:p>
            <a:pPr fontAlgn="base"/>
            <a:r>
              <a:rPr lang="en-US" dirty="0"/>
              <a:t>PLANTAR FASCIITIS</a:t>
            </a:r>
          </a:p>
          <a:p>
            <a:pPr fontAlgn="base"/>
            <a:r>
              <a:rPr lang="en-US" dirty="0"/>
              <a:t>PERIPHERAL NEUROPATHY</a:t>
            </a:r>
          </a:p>
          <a:p>
            <a:pPr fontAlgn="base"/>
            <a:r>
              <a:rPr lang="en-US" dirty="0"/>
              <a:t>DIABETIC ULCERS</a:t>
            </a:r>
          </a:p>
          <a:p>
            <a:pPr marL="0" indent="0">
              <a:buNone/>
            </a:pPr>
            <a:endParaRPr lang="en-US" dirty="0"/>
          </a:p>
        </p:txBody>
      </p:sp>
    </p:spTree>
    <p:extLst>
      <p:ext uri="{BB962C8B-B14F-4D97-AF65-F5344CB8AC3E}">
        <p14:creationId xmlns:p14="http://schemas.microsoft.com/office/powerpoint/2010/main" val="313259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 and board:	</a:t>
            </a:r>
            <a:endParaRPr lang="en-US" dirty="0"/>
          </a:p>
        </p:txBody>
      </p:sp>
      <p:pic>
        <p:nvPicPr>
          <p:cNvPr id="4" name="Content Placeholder 3"/>
          <p:cNvPicPr>
            <a:picLocks noGrp="1" noChangeAspect="1"/>
          </p:cNvPicPr>
          <p:nvPr>
            <p:ph idx="1"/>
          </p:nvPr>
        </p:nvPicPr>
        <p:blipFill>
          <a:blip r:embed="rId2"/>
          <a:stretch>
            <a:fillRect/>
          </a:stretch>
        </p:blipFill>
        <p:spPr>
          <a:xfrm>
            <a:off x="6200273" y="2658042"/>
            <a:ext cx="5553165" cy="2974910"/>
          </a:xfrm>
          <a:prstGeom prst="rect">
            <a:avLst/>
          </a:prstGeom>
        </p:spPr>
      </p:pic>
      <p:sp>
        <p:nvSpPr>
          <p:cNvPr id="5" name="TextBox 4"/>
          <p:cNvSpPr txBox="1"/>
          <p:nvPr/>
        </p:nvSpPr>
        <p:spPr>
          <a:xfrm>
            <a:off x="1652337" y="2157663"/>
            <a:ext cx="5850769" cy="923330"/>
          </a:xfrm>
          <a:prstGeom prst="rect">
            <a:avLst/>
          </a:prstGeom>
          <a:noFill/>
        </p:spPr>
        <p:txBody>
          <a:bodyPr wrap="none" rtlCol="0">
            <a:spAutoFit/>
          </a:bodyPr>
          <a:lstStyle/>
          <a:p>
            <a:r>
              <a:rPr lang="en-US" dirty="0" smtClean="0"/>
              <a:t>Align with the list in </a:t>
            </a:r>
            <a:r>
              <a:rPr lang="en-US" dirty="0" smtClean="0">
                <a:hlinkClick r:id="rId3"/>
              </a:rPr>
              <a:t>https://www.curesound.co/#Leadership</a:t>
            </a:r>
            <a:endParaRPr lang="en-US" dirty="0" smtClean="0"/>
          </a:p>
          <a:p>
            <a:endParaRPr lang="en-US" dirty="0"/>
          </a:p>
          <a:p>
            <a:r>
              <a:rPr lang="en-US" dirty="0" smtClean="0"/>
              <a:t>Without Sagi Reuven</a:t>
            </a:r>
            <a:endParaRPr lang="en-US" dirty="0"/>
          </a:p>
        </p:txBody>
      </p:sp>
    </p:spTree>
    <p:extLst>
      <p:ext uri="{BB962C8B-B14F-4D97-AF65-F5344CB8AC3E}">
        <p14:creationId xmlns:p14="http://schemas.microsoft.com/office/powerpoint/2010/main" val="4278053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4405619" y="473242"/>
            <a:ext cx="6353659" cy="2904374"/>
          </a:xfrm>
          <a:prstGeom prst="rect">
            <a:avLst/>
          </a:prstGeom>
        </p:spPr>
      </p:pic>
      <p:sp>
        <p:nvSpPr>
          <p:cNvPr id="5" name="TextBox 4"/>
          <p:cNvSpPr txBox="1"/>
          <p:nvPr/>
        </p:nvSpPr>
        <p:spPr>
          <a:xfrm>
            <a:off x="1427747" y="3810000"/>
            <a:ext cx="5072158" cy="646331"/>
          </a:xfrm>
          <a:prstGeom prst="rect">
            <a:avLst/>
          </a:prstGeom>
          <a:noFill/>
        </p:spPr>
        <p:txBody>
          <a:bodyPr wrap="none" rtlCol="0">
            <a:spAutoFit/>
          </a:bodyPr>
          <a:lstStyle/>
          <a:p>
            <a:r>
              <a:rPr lang="en-US" dirty="0" smtClean="0"/>
              <a:t>Add from </a:t>
            </a:r>
            <a:r>
              <a:rPr lang="en-US" dirty="0" smtClean="0">
                <a:hlinkClick r:id="rId3"/>
              </a:rPr>
              <a:t>https://www.curesound.co/#Leadership</a:t>
            </a:r>
            <a:r>
              <a:rPr lang="en-US" dirty="0" smtClean="0"/>
              <a:t>  </a:t>
            </a:r>
          </a:p>
          <a:p>
            <a:endParaRPr lang="en-US" dirty="0"/>
          </a:p>
        </p:txBody>
      </p:sp>
      <p:pic>
        <p:nvPicPr>
          <p:cNvPr id="7" name="Picture 6"/>
          <p:cNvPicPr>
            <a:picLocks noChangeAspect="1"/>
          </p:cNvPicPr>
          <p:nvPr/>
        </p:nvPicPr>
        <p:blipFill>
          <a:blip r:embed="rId4"/>
          <a:stretch>
            <a:fillRect/>
          </a:stretch>
        </p:blipFill>
        <p:spPr>
          <a:xfrm>
            <a:off x="8783573" y="2867025"/>
            <a:ext cx="3067050" cy="3838575"/>
          </a:xfrm>
          <a:prstGeom prst="rect">
            <a:avLst/>
          </a:prstGeom>
        </p:spPr>
      </p:pic>
      <p:pic>
        <p:nvPicPr>
          <p:cNvPr id="8" name="Picture 7"/>
          <p:cNvPicPr>
            <a:picLocks noChangeAspect="1"/>
          </p:cNvPicPr>
          <p:nvPr/>
        </p:nvPicPr>
        <p:blipFill>
          <a:blip r:embed="rId5"/>
          <a:stretch>
            <a:fillRect/>
          </a:stretch>
        </p:blipFill>
        <p:spPr>
          <a:xfrm>
            <a:off x="3552072" y="4254519"/>
            <a:ext cx="3891465" cy="2321124"/>
          </a:xfrm>
          <a:prstGeom prst="rect">
            <a:avLst/>
          </a:prstGeom>
        </p:spPr>
      </p:pic>
    </p:spTree>
    <p:extLst>
      <p:ext uri="{BB962C8B-B14F-4D97-AF65-F5344CB8AC3E}">
        <p14:creationId xmlns:p14="http://schemas.microsoft.com/office/powerpoint/2010/main" val="2911141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to FAQ	</a:t>
            </a:r>
            <a:endParaRPr lang="en-US" dirty="0"/>
          </a:p>
        </p:txBody>
      </p:sp>
      <p:sp>
        <p:nvSpPr>
          <p:cNvPr id="3" name="Content Placeholder 2"/>
          <p:cNvSpPr>
            <a:spLocks noGrp="1"/>
          </p:cNvSpPr>
          <p:nvPr>
            <p:ph idx="1"/>
          </p:nvPr>
        </p:nvSpPr>
        <p:spPr/>
        <p:txBody>
          <a:bodyPr/>
          <a:lstStyle/>
          <a:p>
            <a:r>
              <a:rPr lang="en-US" dirty="0" smtClean="0"/>
              <a:t>Question: </a:t>
            </a:r>
            <a:r>
              <a:rPr lang="en-US" dirty="0"/>
              <a:t>Can I perform the treatment </a:t>
            </a:r>
            <a:r>
              <a:rPr lang="en-US" dirty="0" smtClean="0"/>
              <a:t>myself?</a:t>
            </a:r>
          </a:p>
          <a:p>
            <a:r>
              <a:rPr lang="en-US" dirty="0" smtClean="0"/>
              <a:t>Answer: No. The </a:t>
            </a:r>
            <a:r>
              <a:rPr lang="en-US" dirty="0" err="1" smtClean="0"/>
              <a:t>ActiVessel</a:t>
            </a:r>
            <a:r>
              <a:rPr lang="en-US" dirty="0" smtClean="0"/>
              <a:t> &amp; </a:t>
            </a:r>
            <a:r>
              <a:rPr lang="en-US" dirty="0" err="1" smtClean="0"/>
              <a:t>Actiwound</a:t>
            </a:r>
            <a:r>
              <a:rPr lang="en-US" dirty="0" smtClean="0"/>
              <a:t> systems must be operated by a trained professional in a medical clinic.</a:t>
            </a:r>
          </a:p>
          <a:p>
            <a:endParaRPr lang="en-US" dirty="0"/>
          </a:p>
          <a:p>
            <a:r>
              <a:rPr lang="en-US" dirty="0" smtClean="0"/>
              <a:t>Treatment duration: </a:t>
            </a:r>
            <a:r>
              <a:rPr lang="en-US" dirty="0"/>
              <a:t>The actual treatment is </a:t>
            </a:r>
            <a:r>
              <a:rPr lang="en-US" dirty="0" smtClean="0"/>
              <a:t>between 15-40 minutes </a:t>
            </a:r>
            <a:r>
              <a:rPr lang="en-US" dirty="0"/>
              <a:t>long, however, you can expect that the whole procedure may take up to </a:t>
            </a:r>
            <a:r>
              <a:rPr lang="en-US" dirty="0" smtClean="0"/>
              <a:t>30-45 minutes </a:t>
            </a:r>
            <a:r>
              <a:rPr lang="en-US" dirty="0"/>
              <a:t>including the time it takes to remove all bandaging and then redress the </a:t>
            </a:r>
            <a:r>
              <a:rPr lang="en-US" dirty="0" smtClean="0"/>
              <a:t>wound. In case of pain, it may be shorter.</a:t>
            </a:r>
            <a:endParaRPr lang="en-US" dirty="0"/>
          </a:p>
        </p:txBody>
      </p:sp>
    </p:spTree>
    <p:extLst>
      <p:ext uri="{BB962C8B-B14F-4D97-AF65-F5344CB8AC3E}">
        <p14:creationId xmlns:p14="http://schemas.microsoft.com/office/powerpoint/2010/main" val="3400278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1900237" y="723900"/>
            <a:ext cx="8391525" cy="5410200"/>
          </a:xfrm>
          <a:prstGeom prst="rect">
            <a:avLst/>
          </a:prstGeom>
        </p:spPr>
      </p:pic>
      <p:sp>
        <p:nvSpPr>
          <p:cNvPr id="5" name="TextBox 4"/>
          <p:cNvSpPr txBox="1"/>
          <p:nvPr/>
        </p:nvSpPr>
        <p:spPr>
          <a:xfrm>
            <a:off x="6954253" y="4307305"/>
            <a:ext cx="3376630" cy="369332"/>
          </a:xfrm>
          <a:prstGeom prst="rect">
            <a:avLst/>
          </a:prstGeom>
          <a:noFill/>
        </p:spPr>
        <p:txBody>
          <a:bodyPr wrap="none" rtlCol="0">
            <a:spAutoFit/>
          </a:bodyPr>
          <a:lstStyle/>
          <a:p>
            <a:r>
              <a:rPr lang="en-US" dirty="0" smtClean="0"/>
              <a:t>Change to RECEIVED as the others</a:t>
            </a:r>
            <a:endParaRPr lang="en-US" dirty="0"/>
          </a:p>
        </p:txBody>
      </p:sp>
    </p:spTree>
    <p:extLst>
      <p:ext uri="{BB962C8B-B14F-4D97-AF65-F5344CB8AC3E}">
        <p14:creationId xmlns:p14="http://schemas.microsoft.com/office/powerpoint/2010/main" val="22392251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1046</TotalTime>
  <Words>295</Words>
  <Application>Microsoft Office PowerPoint</Application>
  <PresentationFormat>Widescreen</PresentationFormat>
  <Paragraphs>37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About us text:</vt:lpstr>
      <vt:lpstr>Management and board: </vt:lpstr>
      <vt:lpstr>PowerPoint Presentation</vt:lpstr>
      <vt:lpstr>Add to FAQ </vt:lpstr>
      <vt:lpstr>PowerPoint Presentation</vt:lpstr>
    </vt:vector>
  </TitlesOfParts>
  <Company>Mentor Graphics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Reuven, Sagi</dc:creator>
  <cp:lastModifiedBy>Reuven, Sagi</cp:lastModifiedBy>
  <cp:revision>13</cp:revision>
  <dcterms:created xsi:type="dcterms:W3CDTF">2019-12-11T14:01:44Z</dcterms:created>
  <dcterms:modified xsi:type="dcterms:W3CDTF">2019-12-12T14:36:36Z</dcterms:modified>
</cp:coreProperties>
</file>